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81" r:id="rId2"/>
    <p:sldId id="284" r:id="rId3"/>
    <p:sldId id="257" r:id="rId4"/>
    <p:sldId id="280" r:id="rId5"/>
    <p:sldId id="258" r:id="rId6"/>
    <p:sldId id="259" r:id="rId7"/>
    <p:sldId id="260" r:id="rId8"/>
    <p:sldId id="261" r:id="rId9"/>
    <p:sldId id="262" r:id="rId10"/>
    <p:sldId id="263" r:id="rId11"/>
    <p:sldId id="264" r:id="rId12"/>
    <p:sldId id="265" r:id="rId13"/>
    <p:sldId id="282" r:id="rId14"/>
    <p:sldId id="267" r:id="rId15"/>
    <p:sldId id="266" r:id="rId16"/>
    <p:sldId id="283"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540F2-55B5-428B-B68C-0245C14C9DC6}" type="doc">
      <dgm:prSet loTypeId="urn:microsoft.com/office/officeart/2005/8/layout/venn2" loCatId="relationship" qsTypeId="urn:microsoft.com/office/officeart/2005/8/quickstyle/3d1" qsCatId="3D" csTypeId="urn:microsoft.com/office/officeart/2005/8/colors/accent1_2" csCatId="accent1"/>
      <dgm:spPr/>
      <dgm:t>
        <a:bodyPr/>
        <a:lstStyle/>
        <a:p>
          <a:endParaRPr lang="en-US"/>
        </a:p>
      </dgm:t>
    </dgm:pt>
    <dgm:pt modelId="{3F2F5E96-0524-494D-938B-0D523470D0A5}">
      <dgm:prSet/>
      <dgm:spPr/>
      <dgm:t>
        <a:bodyPr/>
        <a:lstStyle/>
        <a:p>
          <a:pPr rtl="0"/>
          <a:endParaRPr lang="en-US">
            <a:solidFill>
              <a:schemeClr val="tx1"/>
            </a:solidFill>
          </a:endParaRPr>
        </a:p>
      </dgm:t>
    </dgm:pt>
    <dgm:pt modelId="{14897102-3C9D-47C7-8966-370CFB4FAD49}" type="parTrans" cxnId="{772AA9CF-EAF0-4C34-95C5-01510F07E4A2}">
      <dgm:prSet/>
      <dgm:spPr/>
      <dgm:t>
        <a:bodyPr/>
        <a:lstStyle/>
        <a:p>
          <a:endParaRPr lang="en-US"/>
        </a:p>
      </dgm:t>
    </dgm:pt>
    <dgm:pt modelId="{476B2C8C-6A5B-4584-BE96-1E710718EBC4}" type="sibTrans" cxnId="{772AA9CF-EAF0-4C34-95C5-01510F07E4A2}">
      <dgm:prSet/>
      <dgm:spPr/>
      <dgm:t>
        <a:bodyPr/>
        <a:lstStyle/>
        <a:p>
          <a:endParaRPr lang="en-US"/>
        </a:p>
      </dgm:t>
    </dgm:pt>
    <dgm:pt modelId="{ECD06658-8D2A-44C8-BDEA-3BDEA6F5624B}">
      <dgm:prSet custT="1"/>
      <dgm:spPr/>
      <dgm:t>
        <a:bodyPr/>
        <a:lstStyle/>
        <a:p>
          <a:pPr rtl="0"/>
          <a:r>
            <a:rPr lang="ar-SA" sz="4400" dirty="0" smtClean="0">
              <a:solidFill>
                <a:srgbClr val="C00000"/>
              </a:solidFill>
            </a:rPr>
            <a:t>استصلاح الاراضي الملحية                             </a:t>
          </a:r>
          <a:r>
            <a:rPr lang="en-US" sz="4400" dirty="0" smtClean="0">
              <a:solidFill>
                <a:srgbClr val="C00000"/>
              </a:solidFill>
            </a:rPr>
            <a:t> Reclamation of saline soils</a:t>
          </a:r>
          <a:endParaRPr lang="en-US" sz="4400" dirty="0">
            <a:solidFill>
              <a:srgbClr val="C00000"/>
            </a:solidFill>
          </a:endParaRPr>
        </a:p>
      </dgm:t>
    </dgm:pt>
    <dgm:pt modelId="{94CDA34B-985F-44A0-A635-C803E6C01806}" type="parTrans" cxnId="{114234E6-9D16-4797-BD2A-42C721815AB6}">
      <dgm:prSet/>
      <dgm:spPr/>
      <dgm:t>
        <a:bodyPr/>
        <a:lstStyle/>
        <a:p>
          <a:endParaRPr lang="en-US"/>
        </a:p>
      </dgm:t>
    </dgm:pt>
    <dgm:pt modelId="{D7C52D26-5681-4036-84FD-99EEA2B1E8CB}" type="sibTrans" cxnId="{114234E6-9D16-4797-BD2A-42C721815AB6}">
      <dgm:prSet/>
      <dgm:spPr/>
      <dgm:t>
        <a:bodyPr/>
        <a:lstStyle/>
        <a:p>
          <a:endParaRPr lang="en-US"/>
        </a:p>
      </dgm:t>
    </dgm:pt>
    <dgm:pt modelId="{C7CA3108-92ED-427D-864A-1752BC702BB4}" type="pres">
      <dgm:prSet presAssocID="{C59540F2-55B5-428B-B68C-0245C14C9DC6}" presName="Name0" presStyleCnt="0">
        <dgm:presLayoutVars>
          <dgm:chMax val="7"/>
          <dgm:resizeHandles val="exact"/>
        </dgm:presLayoutVars>
      </dgm:prSet>
      <dgm:spPr/>
      <dgm:t>
        <a:bodyPr/>
        <a:lstStyle/>
        <a:p>
          <a:endParaRPr lang="en-US"/>
        </a:p>
      </dgm:t>
    </dgm:pt>
    <dgm:pt modelId="{42394E68-3C5D-4F45-86C1-8F5A45ABA33A}" type="pres">
      <dgm:prSet presAssocID="{C59540F2-55B5-428B-B68C-0245C14C9DC6}" presName="comp1" presStyleCnt="0"/>
      <dgm:spPr/>
    </dgm:pt>
    <dgm:pt modelId="{468FE375-490D-4623-83FE-EFE4130E21B4}" type="pres">
      <dgm:prSet presAssocID="{C59540F2-55B5-428B-B68C-0245C14C9DC6}" presName="circle1" presStyleLbl="node1" presStyleIdx="0" presStyleCnt="2"/>
      <dgm:spPr/>
      <dgm:t>
        <a:bodyPr/>
        <a:lstStyle/>
        <a:p>
          <a:endParaRPr lang="en-US"/>
        </a:p>
      </dgm:t>
    </dgm:pt>
    <dgm:pt modelId="{C8495E79-FE42-4ECA-9038-7B72A6BDD79E}" type="pres">
      <dgm:prSet presAssocID="{C59540F2-55B5-428B-B68C-0245C14C9DC6}" presName="c1text" presStyleLbl="node1" presStyleIdx="0" presStyleCnt="2">
        <dgm:presLayoutVars>
          <dgm:bulletEnabled val="1"/>
        </dgm:presLayoutVars>
      </dgm:prSet>
      <dgm:spPr/>
      <dgm:t>
        <a:bodyPr/>
        <a:lstStyle/>
        <a:p>
          <a:endParaRPr lang="en-US"/>
        </a:p>
      </dgm:t>
    </dgm:pt>
    <dgm:pt modelId="{81BD1E1D-8CEC-4479-93D4-0958DA0F0E3A}" type="pres">
      <dgm:prSet presAssocID="{C59540F2-55B5-428B-B68C-0245C14C9DC6}" presName="comp2" presStyleCnt="0"/>
      <dgm:spPr/>
    </dgm:pt>
    <dgm:pt modelId="{58DC6A46-10C9-4C9D-A71F-367534BA58F3}" type="pres">
      <dgm:prSet presAssocID="{C59540F2-55B5-428B-B68C-0245C14C9DC6}" presName="circle2" presStyleLbl="node1" presStyleIdx="1" presStyleCnt="2"/>
      <dgm:spPr/>
      <dgm:t>
        <a:bodyPr/>
        <a:lstStyle/>
        <a:p>
          <a:endParaRPr lang="en-US"/>
        </a:p>
      </dgm:t>
    </dgm:pt>
    <dgm:pt modelId="{2EEC114A-659F-42F7-8EC3-A7AFC7271DED}" type="pres">
      <dgm:prSet presAssocID="{C59540F2-55B5-428B-B68C-0245C14C9DC6}" presName="c2text" presStyleLbl="node1" presStyleIdx="1" presStyleCnt="2">
        <dgm:presLayoutVars>
          <dgm:bulletEnabled val="1"/>
        </dgm:presLayoutVars>
      </dgm:prSet>
      <dgm:spPr/>
      <dgm:t>
        <a:bodyPr/>
        <a:lstStyle/>
        <a:p>
          <a:endParaRPr lang="en-US"/>
        </a:p>
      </dgm:t>
    </dgm:pt>
  </dgm:ptLst>
  <dgm:cxnLst>
    <dgm:cxn modelId="{548660AC-0BB4-4FC7-85D1-87D55EFE6D36}" type="presOf" srcId="{3F2F5E96-0524-494D-938B-0D523470D0A5}" destId="{468FE375-490D-4623-83FE-EFE4130E21B4}" srcOrd="0" destOrd="0" presId="urn:microsoft.com/office/officeart/2005/8/layout/venn2"/>
    <dgm:cxn modelId="{2342E211-91BB-4F3F-99DF-29BE27EFF668}" type="presOf" srcId="{C59540F2-55B5-428B-B68C-0245C14C9DC6}" destId="{C7CA3108-92ED-427D-864A-1752BC702BB4}" srcOrd="0" destOrd="0" presId="urn:microsoft.com/office/officeart/2005/8/layout/venn2"/>
    <dgm:cxn modelId="{AF700C35-9022-43CC-9E14-0BD081D43C05}" type="presOf" srcId="{3F2F5E96-0524-494D-938B-0D523470D0A5}" destId="{C8495E79-FE42-4ECA-9038-7B72A6BDD79E}" srcOrd="1" destOrd="0" presId="urn:microsoft.com/office/officeart/2005/8/layout/venn2"/>
    <dgm:cxn modelId="{6A8842FA-2CE0-4437-99B4-BCA864E96AF2}" type="presOf" srcId="{ECD06658-8D2A-44C8-BDEA-3BDEA6F5624B}" destId="{2EEC114A-659F-42F7-8EC3-A7AFC7271DED}" srcOrd="1" destOrd="0" presId="urn:microsoft.com/office/officeart/2005/8/layout/venn2"/>
    <dgm:cxn modelId="{772AA9CF-EAF0-4C34-95C5-01510F07E4A2}" srcId="{C59540F2-55B5-428B-B68C-0245C14C9DC6}" destId="{3F2F5E96-0524-494D-938B-0D523470D0A5}" srcOrd="0" destOrd="0" parTransId="{14897102-3C9D-47C7-8966-370CFB4FAD49}" sibTransId="{476B2C8C-6A5B-4584-BE96-1E710718EBC4}"/>
    <dgm:cxn modelId="{9DE2E775-2490-4492-9893-8451A1455B60}" type="presOf" srcId="{ECD06658-8D2A-44C8-BDEA-3BDEA6F5624B}" destId="{58DC6A46-10C9-4C9D-A71F-367534BA58F3}" srcOrd="0" destOrd="0" presId="urn:microsoft.com/office/officeart/2005/8/layout/venn2"/>
    <dgm:cxn modelId="{114234E6-9D16-4797-BD2A-42C721815AB6}" srcId="{C59540F2-55B5-428B-B68C-0245C14C9DC6}" destId="{ECD06658-8D2A-44C8-BDEA-3BDEA6F5624B}" srcOrd="1" destOrd="0" parTransId="{94CDA34B-985F-44A0-A635-C803E6C01806}" sibTransId="{D7C52D26-5681-4036-84FD-99EEA2B1E8CB}"/>
    <dgm:cxn modelId="{8462B8EC-4FEC-4D83-A724-B3FE284F558C}" type="presParOf" srcId="{C7CA3108-92ED-427D-864A-1752BC702BB4}" destId="{42394E68-3C5D-4F45-86C1-8F5A45ABA33A}" srcOrd="0" destOrd="0" presId="urn:microsoft.com/office/officeart/2005/8/layout/venn2"/>
    <dgm:cxn modelId="{44C245E1-7EC6-4253-BACB-430AF641314D}" type="presParOf" srcId="{42394E68-3C5D-4F45-86C1-8F5A45ABA33A}" destId="{468FE375-490D-4623-83FE-EFE4130E21B4}" srcOrd="0" destOrd="0" presId="urn:microsoft.com/office/officeart/2005/8/layout/venn2"/>
    <dgm:cxn modelId="{10EDCF22-FF16-4521-979F-17D26F16BD40}" type="presParOf" srcId="{42394E68-3C5D-4F45-86C1-8F5A45ABA33A}" destId="{C8495E79-FE42-4ECA-9038-7B72A6BDD79E}" srcOrd="1" destOrd="0" presId="urn:microsoft.com/office/officeart/2005/8/layout/venn2"/>
    <dgm:cxn modelId="{AFF89AA4-4E14-4C99-A9F7-7936C39D24E3}" type="presParOf" srcId="{C7CA3108-92ED-427D-864A-1752BC702BB4}" destId="{81BD1E1D-8CEC-4479-93D4-0958DA0F0E3A}" srcOrd="1" destOrd="0" presId="urn:microsoft.com/office/officeart/2005/8/layout/venn2"/>
    <dgm:cxn modelId="{371EEA72-BFA6-4631-88D9-BFA9184D964F}" type="presParOf" srcId="{81BD1E1D-8CEC-4479-93D4-0958DA0F0E3A}" destId="{58DC6A46-10C9-4C9D-A71F-367534BA58F3}" srcOrd="0" destOrd="0" presId="urn:microsoft.com/office/officeart/2005/8/layout/venn2"/>
    <dgm:cxn modelId="{94499CE2-0477-43CA-ADEB-BB9045B27979}" type="presParOf" srcId="{81BD1E1D-8CEC-4479-93D4-0958DA0F0E3A}" destId="{2EEC114A-659F-42F7-8EC3-A7AFC7271DED}"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89CF8-6B34-497D-B304-BF328608033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BF78B601-31A7-42A2-B639-3303A759DC30}">
      <dgm:prSet/>
      <dgm:spPr/>
      <dgm:t>
        <a:bodyPr/>
        <a:lstStyle/>
        <a:p>
          <a:pPr algn="just" rtl="1"/>
          <a:r>
            <a:rPr lang="ar-SA" b="1" u="sng" dirty="0" smtClean="0"/>
            <a:t>مقدمة</a:t>
          </a:r>
          <a:r>
            <a:rPr lang="en-US" dirty="0" smtClean="0"/>
            <a:t/>
          </a:r>
          <a:br>
            <a:rPr lang="en-US" dirty="0" smtClean="0"/>
          </a:br>
          <a:r>
            <a:rPr lang="ar-SA" dirty="0" smtClean="0"/>
            <a:t>لقد وضحت مشكلة الملوحة وأثرها على الانتاج الزراعي على المستوى القطري والعالمي ولقد تبين ان الترب الملحية</a:t>
          </a:r>
          <a:r>
            <a:rPr lang="en-US" dirty="0" smtClean="0"/>
            <a:t> Saline soils </a:t>
          </a:r>
          <a:r>
            <a:rPr lang="ar-SA" dirty="0" smtClean="0"/>
            <a:t>التي تعتبر أحد مجاميع الترب المتأثرة بالملوحة</a:t>
          </a:r>
          <a:r>
            <a:rPr lang="en-US" dirty="0" smtClean="0"/>
            <a:t> salt-affected soils </a:t>
          </a:r>
          <a:r>
            <a:rPr lang="ar-SA" dirty="0" smtClean="0"/>
            <a:t>تعاني بالدرجة الاساسية من مشكلة ارتفاع تركيز الأملاح الذائبة فيها، وتوصف حسب التصنيف الاميركي ( </a:t>
          </a:r>
          <a:r>
            <a:rPr lang="en-US" dirty="0" smtClean="0"/>
            <a:t>Richards 1954</a:t>
          </a:r>
          <a:r>
            <a:rPr lang="ar-SA" dirty="0" smtClean="0"/>
            <a:t>) بانها  الترب التي تتصف بتوصيل كهربائي لمستخلص العجينة المشبعة أكثر من 4 ديسي سيمنز /</a:t>
          </a:r>
          <a:r>
            <a:rPr lang="ar-IQ" dirty="0" smtClean="0"/>
            <a:t> </a:t>
          </a:r>
          <a:r>
            <a:rPr lang="ar-SA" dirty="0" smtClean="0"/>
            <a:t>م وبدرجة تفاعل </a:t>
          </a:r>
          <a:r>
            <a:rPr lang="ar-IQ" dirty="0" smtClean="0"/>
            <a:t>(</a:t>
          </a:r>
          <a:r>
            <a:rPr lang="ar-SA" dirty="0" smtClean="0"/>
            <a:t>الاس</a:t>
          </a:r>
          <a:r>
            <a:rPr lang="ar-IQ" dirty="0" smtClean="0"/>
            <a:t> </a:t>
          </a:r>
          <a:r>
            <a:rPr lang="ar-SA" dirty="0" smtClean="0"/>
            <a:t>الهيدروجيني) قريبة من التعادل وأقل من (٨.٥) والنسبة المئوية للصوديوم المتبادل أقل من ١٥ وتعاني المحاصيل الزراعية المزروعة في هذه الاراضي من ارتفاع الضغط الأزموزي الذي يؤثر على نمو وانتاجية المحاصيل الزراعية كثيراً. لذلك تعتبر هذه الترب غير خصبة وذات انتاجية واطئة وتحتاج الى الاستصلاح لغرض رفع انتاجيتها. ويعتبر الهدف الرئيسي في عملية الاستصلاح هو خفض ملوحة التربة وخاصة</a:t>
          </a:r>
          <a:endParaRPr lang="en-US" dirty="0"/>
        </a:p>
      </dgm:t>
    </dgm:pt>
    <dgm:pt modelId="{E67BF590-7384-4085-AE2E-F6423E0255B7}" type="parTrans" cxnId="{FA06D625-CD85-44FE-BA8E-4925EF494855}">
      <dgm:prSet/>
      <dgm:spPr/>
      <dgm:t>
        <a:bodyPr/>
        <a:lstStyle/>
        <a:p>
          <a:endParaRPr lang="en-US"/>
        </a:p>
      </dgm:t>
    </dgm:pt>
    <dgm:pt modelId="{D9CA6572-6E0A-4E09-9004-61DD3B5FA8AA}" type="sibTrans" cxnId="{FA06D625-CD85-44FE-BA8E-4925EF494855}">
      <dgm:prSet/>
      <dgm:spPr/>
      <dgm:t>
        <a:bodyPr/>
        <a:lstStyle/>
        <a:p>
          <a:endParaRPr lang="en-US"/>
        </a:p>
      </dgm:t>
    </dgm:pt>
    <dgm:pt modelId="{9395A25A-8861-439D-BD99-699A36C225DB}" type="pres">
      <dgm:prSet presAssocID="{EDA89CF8-6B34-497D-B304-BF328608033C}" presName="compositeShape" presStyleCnt="0">
        <dgm:presLayoutVars>
          <dgm:dir/>
          <dgm:resizeHandles/>
        </dgm:presLayoutVars>
      </dgm:prSet>
      <dgm:spPr/>
      <dgm:t>
        <a:bodyPr/>
        <a:lstStyle/>
        <a:p>
          <a:endParaRPr lang="en-US"/>
        </a:p>
      </dgm:t>
    </dgm:pt>
    <dgm:pt modelId="{FD819D62-AA66-496F-A768-1BC9B080E98B}" type="pres">
      <dgm:prSet presAssocID="{EDA89CF8-6B34-497D-B304-BF328608033C}" presName="pyramid" presStyleLbl="node1" presStyleIdx="0" presStyleCnt="1" custScaleX="95332"/>
      <dgm:spPr/>
    </dgm:pt>
    <dgm:pt modelId="{08F26D10-E5A1-449B-BED5-7D85363FC01B}" type="pres">
      <dgm:prSet presAssocID="{EDA89CF8-6B34-497D-B304-BF328608033C}" presName="theList" presStyleCnt="0"/>
      <dgm:spPr/>
    </dgm:pt>
    <dgm:pt modelId="{A04B535A-94C1-45DF-A09A-872DEE9D232B}" type="pres">
      <dgm:prSet presAssocID="{BF78B601-31A7-42A2-B639-3303A759DC30}" presName="aNode" presStyleLbl="fgAcc1" presStyleIdx="0" presStyleCnt="1" custScaleX="172715">
        <dgm:presLayoutVars>
          <dgm:bulletEnabled val="1"/>
        </dgm:presLayoutVars>
      </dgm:prSet>
      <dgm:spPr/>
      <dgm:t>
        <a:bodyPr/>
        <a:lstStyle/>
        <a:p>
          <a:endParaRPr lang="en-US"/>
        </a:p>
      </dgm:t>
    </dgm:pt>
    <dgm:pt modelId="{03518817-7A96-4389-B0CC-9950D989B74F}" type="pres">
      <dgm:prSet presAssocID="{BF78B601-31A7-42A2-B639-3303A759DC30}" presName="aSpace" presStyleCnt="0"/>
      <dgm:spPr/>
    </dgm:pt>
  </dgm:ptLst>
  <dgm:cxnLst>
    <dgm:cxn modelId="{FA06D625-CD85-44FE-BA8E-4925EF494855}" srcId="{EDA89CF8-6B34-497D-B304-BF328608033C}" destId="{BF78B601-31A7-42A2-B639-3303A759DC30}" srcOrd="0" destOrd="0" parTransId="{E67BF590-7384-4085-AE2E-F6423E0255B7}" sibTransId="{D9CA6572-6E0A-4E09-9004-61DD3B5FA8AA}"/>
    <dgm:cxn modelId="{28039C92-CD53-498B-A472-F81A6A4D3EC3}" type="presOf" srcId="{BF78B601-31A7-42A2-B639-3303A759DC30}" destId="{A04B535A-94C1-45DF-A09A-872DEE9D232B}" srcOrd="0" destOrd="0" presId="urn:microsoft.com/office/officeart/2005/8/layout/pyramid2"/>
    <dgm:cxn modelId="{BBBE10D6-797B-4451-9402-B1EDC16D4606}" type="presOf" srcId="{EDA89CF8-6B34-497D-B304-BF328608033C}" destId="{9395A25A-8861-439D-BD99-699A36C225DB}" srcOrd="0" destOrd="0" presId="urn:microsoft.com/office/officeart/2005/8/layout/pyramid2"/>
    <dgm:cxn modelId="{3CC26B1B-391C-4ECE-9C05-E6EA2E849F0F}" type="presParOf" srcId="{9395A25A-8861-439D-BD99-699A36C225DB}" destId="{FD819D62-AA66-496F-A768-1BC9B080E98B}" srcOrd="0" destOrd="0" presId="urn:microsoft.com/office/officeart/2005/8/layout/pyramid2"/>
    <dgm:cxn modelId="{CE2A731C-94A2-4507-B367-9361FE58303E}" type="presParOf" srcId="{9395A25A-8861-439D-BD99-699A36C225DB}" destId="{08F26D10-E5A1-449B-BED5-7D85363FC01B}" srcOrd="1" destOrd="0" presId="urn:microsoft.com/office/officeart/2005/8/layout/pyramid2"/>
    <dgm:cxn modelId="{50B47009-7A93-4DF8-A03D-0D605B6EE3A5}" type="presParOf" srcId="{08F26D10-E5A1-449B-BED5-7D85363FC01B}" destId="{A04B535A-94C1-45DF-A09A-872DEE9D232B}" srcOrd="0" destOrd="0" presId="urn:microsoft.com/office/officeart/2005/8/layout/pyramid2"/>
    <dgm:cxn modelId="{D8C71DEC-4692-4628-9C72-47C9C1D4CC76}" type="presParOf" srcId="{08F26D10-E5A1-449B-BED5-7D85363FC01B}" destId="{03518817-7A96-4389-B0CC-9950D989B74F}"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FE375-490D-4623-83FE-EFE4130E21B4}">
      <dsp:nvSpPr>
        <dsp:cNvPr id="0" name=""/>
        <dsp:cNvSpPr/>
      </dsp:nvSpPr>
      <dsp:spPr>
        <a:xfrm>
          <a:off x="1143000" y="0"/>
          <a:ext cx="6858000" cy="685800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rtl="0">
            <a:lnSpc>
              <a:spcPct val="90000"/>
            </a:lnSpc>
            <a:spcBef>
              <a:spcPct val="0"/>
            </a:spcBef>
            <a:spcAft>
              <a:spcPct val="35000"/>
            </a:spcAft>
          </a:pPr>
          <a:endParaRPr lang="en-US" sz="4100" kern="1200">
            <a:solidFill>
              <a:schemeClr val="tx1"/>
            </a:solidFill>
          </a:endParaRPr>
        </a:p>
      </dsp:txBody>
      <dsp:txXfrm>
        <a:off x="2771775" y="514350"/>
        <a:ext cx="3600450" cy="1165860"/>
      </dsp:txXfrm>
    </dsp:sp>
    <dsp:sp modelId="{58DC6A46-10C9-4C9D-A71F-367534BA58F3}">
      <dsp:nvSpPr>
        <dsp:cNvPr id="0" name=""/>
        <dsp:cNvSpPr/>
      </dsp:nvSpPr>
      <dsp:spPr>
        <a:xfrm>
          <a:off x="2000249" y="1714499"/>
          <a:ext cx="5143500" cy="5143500"/>
        </a:xfrm>
        <a:prstGeom prst="ellipse">
          <a:avLst/>
        </a:prstGeom>
        <a:solidFill>
          <a:schemeClr val="accent1">
            <a:hueOff val="0"/>
            <a:satOff val="0"/>
            <a:lumOff val="0"/>
            <a:alphaOff val="0"/>
          </a:schemeClr>
        </a:solidFill>
        <a:ln>
          <a:noFill/>
        </a:ln>
        <a:effectLst>
          <a:outerShdw blurRad="50800" dist="25400" algn="bl"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0">
            <a:lnSpc>
              <a:spcPct val="90000"/>
            </a:lnSpc>
            <a:spcBef>
              <a:spcPct val="0"/>
            </a:spcBef>
            <a:spcAft>
              <a:spcPct val="35000"/>
            </a:spcAft>
          </a:pPr>
          <a:r>
            <a:rPr lang="ar-SA" sz="4400" kern="1200" dirty="0" smtClean="0">
              <a:solidFill>
                <a:srgbClr val="C00000"/>
              </a:solidFill>
            </a:rPr>
            <a:t>استصلاح الاراضي الملحية                             </a:t>
          </a:r>
          <a:r>
            <a:rPr lang="en-US" sz="4400" kern="1200" dirty="0" smtClean="0">
              <a:solidFill>
                <a:srgbClr val="C00000"/>
              </a:solidFill>
            </a:rPr>
            <a:t> Reclamation of saline soils</a:t>
          </a:r>
          <a:endParaRPr lang="en-US" sz="4400" kern="1200" dirty="0">
            <a:solidFill>
              <a:srgbClr val="C00000"/>
            </a:solidFill>
          </a:endParaRPr>
        </a:p>
      </dsp:txBody>
      <dsp:txXfrm>
        <a:off x="2753498" y="3000374"/>
        <a:ext cx="3637003" cy="2571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19D62-AA66-496F-A768-1BC9B080E98B}">
      <dsp:nvSpPr>
        <dsp:cNvPr id="0" name=""/>
        <dsp:cNvSpPr/>
      </dsp:nvSpPr>
      <dsp:spPr>
        <a:xfrm>
          <a:off x="-101671" y="0"/>
          <a:ext cx="6537868" cy="6858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B535A-94C1-45DF-A09A-872DEE9D232B}">
      <dsp:nvSpPr>
        <dsp:cNvPr id="0" name=""/>
        <dsp:cNvSpPr/>
      </dsp:nvSpPr>
      <dsp:spPr>
        <a:xfrm>
          <a:off x="1546554" y="686469"/>
          <a:ext cx="7699116" cy="487560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just" defTabSz="1022350" rtl="1">
            <a:lnSpc>
              <a:spcPct val="90000"/>
            </a:lnSpc>
            <a:spcBef>
              <a:spcPct val="0"/>
            </a:spcBef>
            <a:spcAft>
              <a:spcPct val="35000"/>
            </a:spcAft>
          </a:pPr>
          <a:r>
            <a:rPr lang="ar-SA" sz="2300" b="1" u="sng" kern="1200" dirty="0" smtClean="0"/>
            <a:t>مقدمة</a:t>
          </a:r>
          <a:r>
            <a:rPr lang="en-US" sz="2300" kern="1200" dirty="0" smtClean="0"/>
            <a:t/>
          </a:r>
          <a:br>
            <a:rPr lang="en-US" sz="2300" kern="1200" dirty="0" smtClean="0"/>
          </a:br>
          <a:r>
            <a:rPr lang="ar-SA" sz="2300" kern="1200" dirty="0" smtClean="0"/>
            <a:t>لقد وضحت مشكلة الملوحة وأثرها على الانتاج الزراعي على المستوى القطري والعالمي ولقد تبين ان الترب الملحية</a:t>
          </a:r>
          <a:r>
            <a:rPr lang="en-US" sz="2300" kern="1200" dirty="0" smtClean="0"/>
            <a:t> Saline soils </a:t>
          </a:r>
          <a:r>
            <a:rPr lang="ar-SA" sz="2300" kern="1200" dirty="0" smtClean="0"/>
            <a:t>التي تعتبر أحد مجاميع الترب المتأثرة بالملوحة</a:t>
          </a:r>
          <a:r>
            <a:rPr lang="en-US" sz="2300" kern="1200" dirty="0" smtClean="0"/>
            <a:t> salt-affected soils </a:t>
          </a:r>
          <a:r>
            <a:rPr lang="ar-SA" sz="2300" kern="1200" dirty="0" smtClean="0"/>
            <a:t>تعاني بالدرجة الاساسية من مشكلة ارتفاع تركيز الأملاح الذائبة فيها، وتوصف حسب التصنيف الاميركي ( </a:t>
          </a:r>
          <a:r>
            <a:rPr lang="en-US" sz="2300" kern="1200" dirty="0" smtClean="0"/>
            <a:t>Richards 1954</a:t>
          </a:r>
          <a:r>
            <a:rPr lang="ar-SA" sz="2300" kern="1200" dirty="0" smtClean="0"/>
            <a:t>) بانها  الترب التي تتصف بتوصيل كهربائي لمستخلص العجينة المشبعة أكثر من 4 ديسي سيمنز /</a:t>
          </a:r>
          <a:r>
            <a:rPr lang="ar-IQ" sz="2300" kern="1200" dirty="0" smtClean="0"/>
            <a:t> </a:t>
          </a:r>
          <a:r>
            <a:rPr lang="ar-SA" sz="2300" kern="1200" dirty="0" smtClean="0"/>
            <a:t>م وبدرجة تفاعل </a:t>
          </a:r>
          <a:r>
            <a:rPr lang="ar-IQ" sz="2300" kern="1200" dirty="0" smtClean="0"/>
            <a:t>(</a:t>
          </a:r>
          <a:r>
            <a:rPr lang="ar-SA" sz="2300" kern="1200" dirty="0" smtClean="0"/>
            <a:t>الاس</a:t>
          </a:r>
          <a:r>
            <a:rPr lang="ar-IQ" sz="2300" kern="1200" dirty="0" smtClean="0"/>
            <a:t> </a:t>
          </a:r>
          <a:r>
            <a:rPr lang="ar-SA" sz="2300" kern="1200" dirty="0" smtClean="0"/>
            <a:t>الهيدروجيني) قريبة من التعادل وأقل من (٨.٥) والنسبة المئوية للصوديوم المتبادل أقل من ١٥ وتعاني المحاصيل الزراعية المزروعة في هذه الاراضي من ارتفاع الضغط الأزموزي الذي يؤثر على نمو وانتاجية المحاصيل الزراعية كثيراً. لذلك تعتبر هذه الترب غير خصبة وذات انتاجية واطئة وتحتاج الى الاستصلاح لغرض رفع انتاجيتها. ويعتبر الهدف الرئيسي في عملية الاستصلاح هو خفض ملوحة التربة وخاصة</a:t>
          </a:r>
          <a:endParaRPr lang="en-US" sz="2300" kern="1200" dirty="0"/>
        </a:p>
      </dsp:txBody>
      <dsp:txXfrm>
        <a:off x="1784562" y="924477"/>
        <a:ext cx="7223100" cy="4399593"/>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26/08/1445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1B8ABB09-4A1D-463E-8065-109CC2B7EFAA}" type="datetimeFigureOut">
              <a:rPr lang="ar-SA" smtClean="0"/>
              <a:t>26/08/1445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26/08/1445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26/08/1445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26/08/1445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26/08/1445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304800" y="381000"/>
            <a:ext cx="7772400" cy="49428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8" name="Date Placeholder 7"/>
          <p:cNvSpPr>
            <a:spLocks noGrp="1"/>
          </p:cNvSpPr>
          <p:nvPr>
            <p:ph type="dt" sz="half" idx="10"/>
          </p:nvPr>
        </p:nvSpPr>
        <p:spPr/>
        <p:txBody>
          <a:bodyPr/>
          <a:lstStyle/>
          <a:p>
            <a:fld id="{1B8ABB09-4A1D-463E-8065-109CC2B7EFAA}" type="datetimeFigureOut">
              <a:rPr lang="ar-SA" smtClean="0"/>
              <a:t>26/08/1445</a:t>
            </a:fld>
            <a:endParaRPr lang="ar-SA"/>
          </a:p>
        </p:txBody>
      </p:sp>
      <p:sp>
        <p:nvSpPr>
          <p:cNvPr id="9" name="Slide Number Placeholder 8"/>
          <p:cNvSpPr>
            <a:spLocks noGrp="1"/>
          </p:cNvSpPr>
          <p:nvPr>
            <p:ph type="sldNum" sz="quarter" idx="11"/>
          </p:nvPr>
        </p:nvSpPr>
        <p:spPr/>
        <p:txBody>
          <a:bodyPr/>
          <a:lstStyle/>
          <a:p>
            <a:fld id="{0B34F065-1154-456A-91E3-76DE8E75E17B}" type="slidenum">
              <a:rPr lang="ar-SA" smtClean="0"/>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B34F065-1154-456A-91E3-76DE8E75E17B}" type="slidenum">
              <a:rPr lang="ar-SA" smtClean="0"/>
              <a:t>‹#›</a:t>
            </a:fld>
            <a:endParaRPr lang="ar-S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ar-S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B8ABB09-4A1D-463E-8065-109CC2B7EFAA}" type="datetimeFigureOut">
              <a:rPr lang="ar-SA" smtClean="0"/>
              <a:t>26/08/1445</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1"/>
          <p:cNvGraphicFramePr>
            <a:graphicFrameLocks noGrp="1"/>
          </p:cNvGraphicFramePr>
          <p:nvPr>
            <p:ph idx="1"/>
            <p:extLst>
              <p:ext uri="{D42A27DB-BD31-4B8C-83A1-F6EECF244321}">
                <p14:modId xmlns:p14="http://schemas.microsoft.com/office/powerpoint/2010/main" val="18253277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6867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rmAutofit fontScale="85000" lnSpcReduction="20000"/>
          </a:bodyPr>
          <a:lstStyle/>
          <a:p>
            <a:pPr marL="0" lvl="0" indent="0" algn="just" rtl="1">
              <a:lnSpc>
                <a:spcPct val="150000"/>
              </a:lnSpc>
              <a:spcBef>
                <a:spcPts val="0"/>
              </a:spcBef>
              <a:spcAft>
                <a:spcPts val="1000"/>
              </a:spcAft>
              <a:buClr>
                <a:srgbClr val="A9A57C"/>
              </a:buClr>
              <a:buNone/>
            </a:pPr>
            <a:r>
              <a:rPr lang="ar-SA" sz="2800" dirty="0">
                <a:solidFill>
                  <a:srgbClr val="2F2B20"/>
                </a:solidFill>
                <a:ea typeface="Calibri"/>
              </a:rPr>
              <a:t>من الحسابات المتعلقة بتقدير مقنن الغسل والاستهلاك المائي تعتمد على توفر البيانات المناخية</a:t>
            </a:r>
            <a:r>
              <a:rPr lang="en-US" sz="2800" dirty="0">
                <a:solidFill>
                  <a:srgbClr val="2F2B20"/>
                </a:solidFill>
                <a:latin typeface="Arial"/>
                <a:ea typeface="Calibri"/>
                <a:cs typeface="Arial"/>
              </a:rPr>
              <a:t>. </a:t>
            </a:r>
            <a:endParaRPr lang="ar-IQ" sz="2800" dirty="0" smtClean="0">
              <a:solidFill>
                <a:prstClr val="black"/>
              </a:solidFill>
              <a:ea typeface="Calibri"/>
            </a:endParaRPr>
          </a:p>
          <a:p>
            <a:pPr marL="0" lvl="0" indent="0" algn="r" rtl="1">
              <a:lnSpc>
                <a:spcPct val="160000"/>
              </a:lnSpc>
              <a:buNone/>
            </a:pPr>
            <a:r>
              <a:rPr lang="ar-IQ" sz="2800" dirty="0" smtClean="0">
                <a:solidFill>
                  <a:prstClr val="black"/>
                </a:solidFill>
                <a:ea typeface="Calibri"/>
              </a:rPr>
              <a:t>3</a:t>
            </a:r>
            <a:r>
              <a:rPr lang="ar-SA" sz="2800" dirty="0" smtClean="0">
                <a:solidFill>
                  <a:prstClr val="black"/>
                </a:solidFill>
                <a:ea typeface="Calibri"/>
              </a:rPr>
              <a:t>- </a:t>
            </a:r>
            <a:r>
              <a:rPr lang="ar-SA" sz="2800" b="1" u="sng" dirty="0">
                <a:solidFill>
                  <a:srgbClr val="FF0000"/>
                </a:solidFill>
                <a:ea typeface="Calibri"/>
              </a:rPr>
              <a:t>الظروف السكانية </a:t>
            </a:r>
            <a:r>
              <a:rPr lang="ar-SA" sz="2800" dirty="0">
                <a:solidFill>
                  <a:prstClr val="black"/>
                </a:solidFill>
                <a:ea typeface="Calibri"/>
              </a:rPr>
              <a:t>:- نقصد بذلك كثافة السكان بالمنطقة المحيطة بالمشروع والاعمال والحرف الاساسية لهم وهل لها صلة بالزراعة ام لا، وكذلك تحديد مدى توفر الايادي العاملة في هذه المنطقة</a:t>
            </a:r>
            <a:endParaRPr lang="en-US" sz="2800" dirty="0">
              <a:solidFill>
                <a:prstClr val="black"/>
              </a:solidFill>
            </a:endParaRPr>
          </a:p>
          <a:p>
            <a:pPr marL="0" indent="0" algn="just" rtl="1">
              <a:lnSpc>
                <a:spcPct val="160000"/>
              </a:lnSpc>
              <a:spcBef>
                <a:spcPts val="0"/>
              </a:spcBef>
              <a:spcAft>
                <a:spcPts val="1000"/>
              </a:spcAft>
              <a:buNone/>
            </a:pPr>
            <a:r>
              <a:rPr lang="ar-SA" sz="2800" dirty="0">
                <a:ea typeface="Calibri"/>
              </a:rPr>
              <a:t>4- </a:t>
            </a:r>
            <a:r>
              <a:rPr lang="ar-SA" sz="2800" b="1" u="sng" dirty="0">
                <a:solidFill>
                  <a:srgbClr val="FF0000"/>
                </a:solidFill>
                <a:ea typeface="Calibri"/>
              </a:rPr>
              <a:t>الظروف الجيومرفولوجية</a:t>
            </a:r>
            <a:r>
              <a:rPr lang="ar-SA" sz="2800" dirty="0">
                <a:ea typeface="Calibri"/>
              </a:rPr>
              <a:t>:- </a:t>
            </a:r>
            <a:r>
              <a:rPr lang="ar-SA" sz="2800" dirty="0" smtClean="0">
                <a:ea typeface="Calibri"/>
              </a:rPr>
              <a:t>انحدار </a:t>
            </a:r>
            <a:r>
              <a:rPr lang="ar-SA" sz="2800" dirty="0">
                <a:ea typeface="Calibri"/>
              </a:rPr>
              <a:t>الأرض من المعلومات والبيانات المفيدة في تنفيذ عمليات الاستصلاح هي تلك التي لها علاقة بهيئة وتكوين الارض في المنطقة التي يقع فيها المشروع لذلك يتطلب جمع المعلومات الكافية حول نشوء وتطور هيئة الارض واجزاءها الرئيسية وكشف طبيعة وتوزيع الترسبات في المنطقة وعمقها. حيث قد يساعد ذلك الفاحص في معرفة أسباب هذا التوزيع والذي </a:t>
            </a:r>
            <a:r>
              <a:rPr lang="ar-SA" sz="2800" dirty="0" smtClean="0">
                <a:ea typeface="Calibri"/>
              </a:rPr>
              <a:t>يلعب دورا </a:t>
            </a:r>
            <a:r>
              <a:rPr lang="ar-SA" sz="2800" dirty="0">
                <a:ea typeface="Calibri"/>
              </a:rPr>
              <a:t>في تصاميم شبكات الري </a:t>
            </a:r>
            <a:r>
              <a:rPr lang="ar-SA" sz="2800" dirty="0" smtClean="0">
                <a:ea typeface="Calibri"/>
              </a:rPr>
              <a:t>والبزل</a:t>
            </a:r>
            <a:r>
              <a:rPr lang="ar-IQ" sz="2800" dirty="0" smtClean="0">
                <a:ea typeface="Calibri"/>
              </a:rPr>
              <a:t>,</a:t>
            </a:r>
            <a:r>
              <a:rPr lang="ar-SA" sz="2800" dirty="0" smtClean="0">
                <a:ea typeface="Calibri"/>
              </a:rPr>
              <a:t> </a:t>
            </a:r>
            <a:r>
              <a:rPr lang="ar-SA" sz="2800" dirty="0">
                <a:ea typeface="Calibri"/>
              </a:rPr>
              <a:t>وعلى الفاحص ان يسجل ملاحظاته حول درجة انحدار أرض المشروع واتجاه هذا الانحدار، وان يصف بالتفصيل المنخفضات والمستنقعات القريبة من المشروع والتي يمكن ان تصلح كمصب عام </a:t>
            </a:r>
            <a:r>
              <a:rPr lang="ar-SA" sz="2800" dirty="0" smtClean="0">
                <a:ea typeface="Calibri"/>
              </a:rPr>
              <a:t>لشبك</a:t>
            </a:r>
            <a:r>
              <a:rPr lang="ar-IQ" sz="2800" smtClean="0">
                <a:ea typeface="Calibri"/>
              </a:rPr>
              <a:t>ة</a:t>
            </a:r>
            <a:r>
              <a:rPr lang="ar-SA" sz="2800" smtClean="0">
                <a:ea typeface="Calibri"/>
              </a:rPr>
              <a:t> </a:t>
            </a:r>
            <a:r>
              <a:rPr lang="ar-SA" sz="2800" dirty="0" smtClean="0">
                <a:ea typeface="Calibri"/>
              </a:rPr>
              <a:t>الم</a:t>
            </a:r>
            <a:r>
              <a:rPr lang="ar-IQ" sz="2800" dirty="0">
                <a:ea typeface="Calibri"/>
              </a:rPr>
              <a:t>ب</a:t>
            </a:r>
            <a:r>
              <a:rPr lang="ar-SA" sz="2800" dirty="0" smtClean="0">
                <a:ea typeface="Calibri"/>
              </a:rPr>
              <a:t>ازل </a:t>
            </a:r>
            <a:r>
              <a:rPr lang="ar-SA" sz="2800" dirty="0">
                <a:ea typeface="Calibri"/>
              </a:rPr>
              <a:t>المنوي تصميمها الأراضي المشروع</a:t>
            </a:r>
            <a:r>
              <a:rPr lang="en-US" sz="2800" dirty="0">
                <a:latin typeface="Arial"/>
                <a:ea typeface="Calibri"/>
                <a:cs typeface="Arial"/>
              </a:rPr>
              <a:t>.</a:t>
            </a:r>
            <a:endParaRPr lang="en-US" sz="2800" dirty="0">
              <a:ea typeface="Calibri"/>
              <a:cs typeface="Arial"/>
            </a:endParaRPr>
          </a:p>
          <a:p>
            <a:endParaRPr lang="en-US" dirty="0"/>
          </a:p>
        </p:txBody>
      </p:sp>
    </p:spTree>
    <p:extLst>
      <p:ext uri="{BB962C8B-B14F-4D97-AF65-F5344CB8AC3E}">
        <p14:creationId xmlns:p14="http://schemas.microsoft.com/office/powerpoint/2010/main" val="37402148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rmAutofit fontScale="92500" lnSpcReduction="10000"/>
          </a:bodyPr>
          <a:lstStyle/>
          <a:p>
            <a:pPr marL="0" indent="0" algn="just" rtl="1">
              <a:lnSpc>
                <a:spcPct val="150000"/>
              </a:lnSpc>
              <a:buNone/>
            </a:pPr>
            <a:r>
              <a:rPr lang="ar-SA" sz="3200" dirty="0">
                <a:ea typeface="Calibri"/>
              </a:rPr>
              <a:t>5-  </a:t>
            </a:r>
            <a:r>
              <a:rPr lang="ar-SA" sz="3200" b="1" u="sng" dirty="0">
                <a:solidFill>
                  <a:srgbClr val="FF0000"/>
                </a:solidFill>
                <a:ea typeface="Calibri"/>
              </a:rPr>
              <a:t>الظروف الهيدرولوجية </a:t>
            </a:r>
            <a:r>
              <a:rPr lang="ar-SA" sz="3200" dirty="0">
                <a:ea typeface="Calibri"/>
              </a:rPr>
              <a:t>:- عمق ونوعية وتذبذب مستوى الماء </a:t>
            </a:r>
            <a:r>
              <a:rPr lang="ar-SA" sz="3200" dirty="0" smtClean="0">
                <a:ea typeface="Calibri"/>
              </a:rPr>
              <a:t>الأرضي</a:t>
            </a:r>
            <a:r>
              <a:rPr lang="en-US" sz="3200" dirty="0"/>
              <a:t>)</a:t>
            </a:r>
            <a:r>
              <a:rPr lang="en-US" sz="3200" dirty="0" smtClean="0"/>
              <a:t> </a:t>
            </a:r>
            <a:r>
              <a:rPr lang="en-US" sz="3200" dirty="0" err="1" smtClean="0"/>
              <a:t>الجوفي</a:t>
            </a:r>
            <a:r>
              <a:rPr lang="ar-IQ" sz="3200" dirty="0" smtClean="0"/>
              <a:t> </a:t>
            </a:r>
            <a:r>
              <a:rPr lang="en-US" sz="3200" dirty="0" smtClean="0"/>
              <a:t>(</a:t>
            </a:r>
            <a:r>
              <a:rPr lang="ar-IQ" sz="3200" dirty="0" smtClean="0"/>
              <a:t> </a:t>
            </a:r>
            <a:r>
              <a:rPr lang="en-US" sz="3200" dirty="0" err="1" smtClean="0"/>
              <a:t>من</a:t>
            </a:r>
            <a:r>
              <a:rPr lang="en-US" sz="3200" dirty="0" smtClean="0"/>
              <a:t> </a:t>
            </a:r>
            <a:r>
              <a:rPr lang="en-US" sz="3200" dirty="0" err="1"/>
              <a:t>الأمور</a:t>
            </a:r>
            <a:r>
              <a:rPr lang="en-US" sz="3200" dirty="0"/>
              <a:t> </a:t>
            </a:r>
            <a:r>
              <a:rPr lang="en-US" sz="3200" dirty="0" err="1"/>
              <a:t>التي</a:t>
            </a:r>
            <a:r>
              <a:rPr lang="en-US" sz="3200" dirty="0"/>
              <a:t> </a:t>
            </a:r>
            <a:r>
              <a:rPr lang="en-US" sz="3200" dirty="0" err="1"/>
              <a:t>يجب</a:t>
            </a:r>
            <a:r>
              <a:rPr lang="en-US" sz="3200" dirty="0"/>
              <a:t> </a:t>
            </a:r>
            <a:r>
              <a:rPr lang="en-US" sz="3200" dirty="0" err="1"/>
              <a:t>أن</a:t>
            </a:r>
            <a:r>
              <a:rPr lang="en-US" sz="3200" dirty="0"/>
              <a:t> </a:t>
            </a:r>
            <a:r>
              <a:rPr lang="en-US" sz="3200" dirty="0" err="1"/>
              <a:t>يسجلها</a:t>
            </a:r>
            <a:r>
              <a:rPr lang="en-US" sz="3200" dirty="0"/>
              <a:t> </a:t>
            </a:r>
            <a:r>
              <a:rPr lang="en-US" sz="3200" dirty="0" err="1"/>
              <a:t>الفاحص</a:t>
            </a:r>
            <a:r>
              <a:rPr lang="en-US" sz="3200" dirty="0"/>
              <a:t>. </a:t>
            </a:r>
            <a:r>
              <a:rPr lang="en-US" sz="3200" dirty="0" err="1"/>
              <a:t>البيانات</a:t>
            </a:r>
            <a:r>
              <a:rPr lang="en-US" sz="3200" dirty="0"/>
              <a:t> ذات العلاقة </a:t>
            </a:r>
            <a:r>
              <a:rPr lang="en-US" sz="3200" dirty="0" err="1"/>
              <a:t>بالماء</a:t>
            </a:r>
            <a:r>
              <a:rPr lang="en-US" sz="3200" dirty="0"/>
              <a:t> الأرضي )</a:t>
            </a:r>
            <a:r>
              <a:rPr lang="en-US" sz="3200" dirty="0" err="1"/>
              <a:t>الجوفي</a:t>
            </a:r>
            <a:r>
              <a:rPr lang="en-US" sz="3200" dirty="0"/>
              <a:t> (في </a:t>
            </a:r>
            <a:r>
              <a:rPr lang="en-US" sz="3200" dirty="0" err="1"/>
              <a:t>أراضي</a:t>
            </a:r>
            <a:r>
              <a:rPr lang="en-US" sz="3200" dirty="0"/>
              <a:t> المشروع، </a:t>
            </a:r>
            <a:r>
              <a:rPr lang="en-US" sz="3200" dirty="0" err="1"/>
              <a:t>حيث</a:t>
            </a:r>
            <a:r>
              <a:rPr lang="en-US" sz="3200" dirty="0"/>
              <a:t> </a:t>
            </a:r>
            <a:r>
              <a:rPr lang="en-US" sz="3200" dirty="0" err="1"/>
              <a:t>أن</a:t>
            </a:r>
            <a:r>
              <a:rPr lang="en-US" sz="3200" dirty="0"/>
              <a:t> </a:t>
            </a:r>
            <a:r>
              <a:rPr lang="en-US" sz="3200" dirty="0" err="1"/>
              <a:t>المستوى</a:t>
            </a:r>
            <a:r>
              <a:rPr lang="en-US" sz="3200" dirty="0"/>
              <a:t> الماء الأرضي </a:t>
            </a:r>
            <a:r>
              <a:rPr lang="en-US" sz="3200" dirty="0" err="1"/>
              <a:t>ونوعيته</a:t>
            </a:r>
            <a:r>
              <a:rPr lang="en-US" sz="3200" dirty="0"/>
              <a:t> </a:t>
            </a:r>
            <a:r>
              <a:rPr lang="en-US" sz="3200" dirty="0" err="1"/>
              <a:t>أهمية</a:t>
            </a:r>
            <a:r>
              <a:rPr lang="en-US" sz="3200" dirty="0"/>
              <a:t> </a:t>
            </a:r>
            <a:r>
              <a:rPr lang="en-US" sz="3200" dirty="0" err="1"/>
              <a:t>كبيرة</a:t>
            </a:r>
            <a:r>
              <a:rPr lang="en-US" sz="3200" dirty="0"/>
              <a:t> في </a:t>
            </a:r>
            <a:r>
              <a:rPr lang="en-US" sz="3200" dirty="0" err="1"/>
              <a:t>تقرير</a:t>
            </a:r>
            <a:r>
              <a:rPr lang="en-US" sz="3200" dirty="0"/>
              <a:t> </a:t>
            </a:r>
            <a:r>
              <a:rPr lang="en-US" sz="3200" dirty="0" err="1"/>
              <a:t>مدى</a:t>
            </a:r>
            <a:r>
              <a:rPr lang="en-US" sz="3200" dirty="0"/>
              <a:t> </a:t>
            </a:r>
            <a:r>
              <a:rPr lang="en-US" sz="3200" dirty="0" err="1"/>
              <a:t>مساهمة</a:t>
            </a:r>
            <a:r>
              <a:rPr lang="en-US" sz="3200" dirty="0"/>
              <a:t> الماء الأرضي في </a:t>
            </a:r>
            <a:r>
              <a:rPr lang="en-US" sz="3200" dirty="0" err="1"/>
              <a:t>عملية</a:t>
            </a:r>
            <a:r>
              <a:rPr lang="en-US" sz="3200" dirty="0"/>
              <a:t> </a:t>
            </a:r>
            <a:r>
              <a:rPr lang="en-US" sz="3200" dirty="0" err="1"/>
              <a:t>التملح</a:t>
            </a:r>
            <a:r>
              <a:rPr lang="en-US" sz="3200" dirty="0"/>
              <a:t> </a:t>
            </a:r>
            <a:r>
              <a:rPr lang="en-US" sz="3200" dirty="0" err="1"/>
              <a:t>الجارية</a:t>
            </a:r>
            <a:r>
              <a:rPr lang="en-US" sz="3200" dirty="0"/>
              <a:t> وكذلك </a:t>
            </a:r>
            <a:r>
              <a:rPr lang="en-US" sz="3200" dirty="0" smtClean="0"/>
              <a:t>ت</a:t>
            </a:r>
            <a:r>
              <a:rPr lang="ar-IQ" sz="3200" dirty="0" smtClean="0"/>
              <a:t>حديد</a:t>
            </a:r>
            <a:r>
              <a:rPr lang="en-US" sz="3200" dirty="0" smtClean="0"/>
              <a:t> </a:t>
            </a:r>
            <a:r>
              <a:rPr lang="en-US" sz="3200" dirty="0" err="1"/>
              <a:t>الاجراءات</a:t>
            </a:r>
            <a:r>
              <a:rPr lang="en-US" sz="3200" dirty="0"/>
              <a:t> </a:t>
            </a:r>
            <a:r>
              <a:rPr lang="en-US" sz="3200" dirty="0" err="1"/>
              <a:t>اللازمة</a:t>
            </a:r>
            <a:r>
              <a:rPr lang="en-US" sz="3200" dirty="0"/>
              <a:t> </a:t>
            </a:r>
            <a:r>
              <a:rPr lang="en-US" sz="3200" dirty="0" err="1"/>
              <a:t>للاستصلاح</a:t>
            </a:r>
            <a:r>
              <a:rPr lang="en-US" sz="3200" dirty="0"/>
              <a:t> </a:t>
            </a:r>
            <a:r>
              <a:rPr lang="en-US" sz="3200" dirty="0" err="1"/>
              <a:t>بالنسبة</a:t>
            </a:r>
            <a:r>
              <a:rPr lang="en-US" sz="3200" dirty="0"/>
              <a:t> </a:t>
            </a:r>
            <a:r>
              <a:rPr lang="en-US" sz="3200" dirty="0" err="1"/>
              <a:t>لنوعية</a:t>
            </a:r>
            <a:r>
              <a:rPr lang="en-US" sz="3200" dirty="0"/>
              <a:t> </a:t>
            </a:r>
            <a:r>
              <a:rPr lang="en-US" sz="3200" dirty="0" err="1" smtClean="0"/>
              <a:t>ال</a:t>
            </a:r>
            <a:r>
              <a:rPr lang="ar-IQ" sz="3200" dirty="0" smtClean="0"/>
              <a:t>م</a:t>
            </a:r>
            <a:r>
              <a:rPr lang="en-US" sz="3200" dirty="0" err="1" smtClean="0"/>
              <a:t>يا</a:t>
            </a:r>
            <a:r>
              <a:rPr lang="ar-IQ" sz="3200" dirty="0" smtClean="0"/>
              <a:t>ه</a:t>
            </a:r>
            <a:r>
              <a:rPr lang="en-US" sz="3200" dirty="0" smtClean="0"/>
              <a:t> </a:t>
            </a:r>
            <a:r>
              <a:rPr lang="en-US" sz="3200" dirty="0" err="1"/>
              <a:t>الأرضية</a:t>
            </a:r>
            <a:r>
              <a:rPr lang="en-US" sz="3200" dirty="0"/>
              <a:t> </a:t>
            </a:r>
            <a:r>
              <a:rPr lang="en-US" sz="3200" dirty="0" err="1"/>
              <a:t>فبالإضافة</a:t>
            </a:r>
            <a:r>
              <a:rPr lang="en-US" sz="3200" dirty="0"/>
              <a:t> </a:t>
            </a:r>
            <a:r>
              <a:rPr lang="en-US" sz="3200" dirty="0" err="1"/>
              <a:t>إلى</a:t>
            </a:r>
            <a:r>
              <a:rPr lang="en-US" sz="3200" dirty="0"/>
              <a:t> </a:t>
            </a:r>
            <a:r>
              <a:rPr lang="en-US" sz="3200" dirty="0" err="1"/>
              <a:t>قياس</a:t>
            </a:r>
            <a:r>
              <a:rPr lang="en-US" sz="3200" dirty="0"/>
              <a:t> </a:t>
            </a:r>
            <a:r>
              <a:rPr lang="en-US" sz="3200" dirty="0" err="1"/>
              <a:t>ملوحتها</a:t>
            </a:r>
            <a:r>
              <a:rPr lang="en-US" sz="3200" dirty="0"/>
              <a:t> </a:t>
            </a:r>
            <a:r>
              <a:rPr lang="en-US" sz="3200" dirty="0" err="1"/>
              <a:t>يجب</a:t>
            </a:r>
            <a:r>
              <a:rPr lang="en-US" sz="3200" dirty="0"/>
              <a:t> </a:t>
            </a:r>
            <a:r>
              <a:rPr lang="en-US" sz="3200" dirty="0" err="1"/>
              <a:t>اجراء</a:t>
            </a:r>
            <a:r>
              <a:rPr lang="en-US" sz="3200" dirty="0"/>
              <a:t> </a:t>
            </a:r>
            <a:r>
              <a:rPr lang="en-US" sz="3200" dirty="0" err="1"/>
              <a:t>قياسات</a:t>
            </a:r>
            <a:r>
              <a:rPr lang="en-US" sz="3200" dirty="0"/>
              <a:t> </a:t>
            </a:r>
            <a:r>
              <a:rPr lang="en-US" sz="3200" dirty="0" err="1"/>
              <a:t>وتقديرات</a:t>
            </a:r>
            <a:r>
              <a:rPr lang="en-US" sz="3200" dirty="0"/>
              <a:t> </a:t>
            </a:r>
            <a:r>
              <a:rPr lang="en-US" sz="3200" dirty="0" err="1"/>
              <a:t>اضافية</a:t>
            </a:r>
            <a:r>
              <a:rPr lang="en-US" sz="3200" dirty="0"/>
              <a:t> </a:t>
            </a:r>
            <a:r>
              <a:rPr lang="en-US" sz="3200" dirty="0" err="1"/>
              <a:t>أخرى</a:t>
            </a:r>
            <a:r>
              <a:rPr lang="en-US" sz="3200" dirty="0"/>
              <a:t> </a:t>
            </a:r>
            <a:r>
              <a:rPr lang="en-US" sz="3200" dirty="0" err="1"/>
              <a:t>لعينات</a:t>
            </a:r>
            <a:r>
              <a:rPr lang="en-US" sz="3200" dirty="0"/>
              <a:t> </a:t>
            </a:r>
            <a:r>
              <a:rPr lang="en-US" sz="3200" dirty="0" err="1"/>
              <a:t>مختارة</a:t>
            </a:r>
            <a:r>
              <a:rPr lang="en-US" sz="3200" dirty="0"/>
              <a:t> </a:t>
            </a:r>
            <a:r>
              <a:rPr lang="en-US" sz="3200" dirty="0" err="1"/>
              <a:t>من</a:t>
            </a:r>
            <a:r>
              <a:rPr lang="en-US" sz="3200" dirty="0"/>
              <a:t> </a:t>
            </a:r>
            <a:r>
              <a:rPr lang="en-US" sz="3200" dirty="0" err="1"/>
              <a:t>المياه</a:t>
            </a:r>
            <a:r>
              <a:rPr lang="en-US" sz="3200" dirty="0"/>
              <a:t> </a:t>
            </a:r>
            <a:r>
              <a:rPr lang="en-US" sz="3200" dirty="0" err="1"/>
              <a:t>الأرضية</a:t>
            </a:r>
            <a:r>
              <a:rPr lang="en-US" sz="3200" dirty="0"/>
              <a:t> </a:t>
            </a:r>
            <a:r>
              <a:rPr lang="en-US" sz="3200" dirty="0" err="1"/>
              <a:t>مثال</a:t>
            </a:r>
            <a:r>
              <a:rPr lang="en-US" sz="3200" dirty="0"/>
              <a:t> </a:t>
            </a:r>
            <a:r>
              <a:rPr lang="en-US" sz="3200" dirty="0" err="1"/>
              <a:t>ذلك</a:t>
            </a:r>
            <a:r>
              <a:rPr lang="en-US" sz="3200" dirty="0"/>
              <a:t> </a:t>
            </a:r>
            <a:r>
              <a:rPr lang="en-US" sz="3200" dirty="0" err="1"/>
              <a:t>قيمة</a:t>
            </a:r>
            <a:r>
              <a:rPr lang="en-US" sz="3200" dirty="0"/>
              <a:t> </a:t>
            </a:r>
            <a:r>
              <a:rPr lang="en-US" sz="3200" dirty="0" err="1"/>
              <a:t>الأس</a:t>
            </a:r>
            <a:r>
              <a:rPr lang="en-US" sz="3200" dirty="0"/>
              <a:t> </a:t>
            </a:r>
            <a:r>
              <a:rPr lang="en-US" sz="3200" dirty="0" err="1"/>
              <a:t>الهيدروجيني</a:t>
            </a:r>
            <a:r>
              <a:rPr lang="en-US" sz="3200" dirty="0"/>
              <a:t> </a:t>
            </a:r>
            <a:r>
              <a:rPr lang="en-US" sz="3200" dirty="0" err="1"/>
              <a:t>وتراكيز</a:t>
            </a:r>
            <a:r>
              <a:rPr lang="en-US" sz="3200" dirty="0"/>
              <a:t> الكاتيونات </a:t>
            </a:r>
            <a:r>
              <a:rPr lang="en-US" sz="3200" dirty="0" err="1"/>
              <a:t>الرئيسية</a:t>
            </a:r>
            <a:r>
              <a:rPr lang="en-US" sz="3200" dirty="0"/>
              <a:t> - </a:t>
            </a:r>
            <a:r>
              <a:rPr lang="en-US" sz="3200" dirty="0" err="1"/>
              <a:t>الكالسيوم</a:t>
            </a:r>
            <a:r>
              <a:rPr lang="en-US" sz="3200" dirty="0"/>
              <a:t> </a:t>
            </a:r>
            <a:r>
              <a:rPr lang="en-US" sz="3200" dirty="0" err="1"/>
              <a:t>والمغنسيوم</a:t>
            </a:r>
            <a:r>
              <a:rPr lang="en-US" sz="3200" dirty="0"/>
              <a:t> </a:t>
            </a:r>
            <a:r>
              <a:rPr lang="en-US" sz="3200" dirty="0" err="1"/>
              <a:t>والصوديوم</a:t>
            </a:r>
            <a:r>
              <a:rPr lang="en-US" sz="3200" dirty="0"/>
              <a:t> والانيونات </a:t>
            </a:r>
            <a:r>
              <a:rPr lang="en-US" sz="3200" dirty="0" err="1"/>
              <a:t>السالبة</a:t>
            </a:r>
            <a:r>
              <a:rPr lang="en-US" sz="3200" dirty="0"/>
              <a:t> </a:t>
            </a:r>
            <a:r>
              <a:rPr lang="en-US" sz="3200" dirty="0" err="1"/>
              <a:t>الرئيسية</a:t>
            </a:r>
            <a:r>
              <a:rPr lang="en-US" sz="3200" dirty="0"/>
              <a:t> </a:t>
            </a:r>
            <a:r>
              <a:rPr lang="en-US" sz="3200" dirty="0" err="1"/>
              <a:t>كالكربونات</a:t>
            </a:r>
            <a:r>
              <a:rPr lang="en-US" sz="3200" dirty="0"/>
              <a:t> والبيكاربونات والكبريتات والكلوريدات، </a:t>
            </a:r>
            <a:r>
              <a:rPr lang="en-US" sz="3200" dirty="0" err="1"/>
              <a:t>ومن</a:t>
            </a:r>
            <a:r>
              <a:rPr lang="en-US" sz="3200" dirty="0"/>
              <a:t> </a:t>
            </a:r>
            <a:r>
              <a:rPr lang="en-US" sz="3200" dirty="0" err="1"/>
              <a:t>الضروري</a:t>
            </a:r>
            <a:r>
              <a:rPr lang="en-US" sz="3200" dirty="0"/>
              <a:t> </a:t>
            </a:r>
            <a:r>
              <a:rPr lang="en-US" sz="3200" dirty="0" err="1"/>
              <a:t>أيضاً</a:t>
            </a:r>
            <a:r>
              <a:rPr lang="en-US" sz="3200" dirty="0"/>
              <a:t> </a:t>
            </a:r>
            <a:r>
              <a:rPr lang="en-US" sz="3200" dirty="0" err="1"/>
              <a:t>تسجيل</a:t>
            </a:r>
            <a:r>
              <a:rPr lang="en-US" sz="3200" dirty="0"/>
              <a:t> </a:t>
            </a:r>
            <a:r>
              <a:rPr lang="en-US" sz="3200" dirty="0" err="1"/>
              <a:t>المعلومات</a:t>
            </a:r>
            <a:r>
              <a:rPr lang="en-US" sz="3200" dirty="0"/>
              <a:t> </a:t>
            </a:r>
          </a:p>
        </p:txBody>
      </p:sp>
    </p:spTree>
    <p:extLst>
      <p:ext uri="{BB962C8B-B14F-4D97-AF65-F5344CB8AC3E}">
        <p14:creationId xmlns:p14="http://schemas.microsoft.com/office/powerpoint/2010/main" val="13941271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Autofit/>
          </a:bodyPr>
          <a:lstStyle/>
          <a:p>
            <a:pPr marL="0" indent="0" algn="just" rtl="1">
              <a:buNone/>
            </a:pPr>
            <a:r>
              <a:rPr lang="ar-SA" sz="3200" dirty="0">
                <a:ea typeface="Calibri"/>
              </a:rPr>
              <a:t>والبيانات الخاصة بديناميكية وتذبذب مستوى الماء الارضي، حيث لهذه المعلومات أهمية خاصة في تصاميم شبكات البزل والاستصلاح حيث كما هو معلوم أن مستوى الماء الأرضي غير ثابت ويتغير مع الوقت وجزء من تذبذب مستوى الماء الأرضي يرتبط بتغيرات موسمية تتصل بالمناخ على مدار فصول السنة وعمليات الري الجارية، والجزء الآخر من تذبذب الماء الأرضي يكون طويل الأمد أي خلال عدد من السنين ومثل هذه التغيرات تتصل بالظروف الطبوغرافية والهيدرولوجية السائدة بالمنطقة، لذلك يتطلب الأمر رصد ومتابعة تذبذب مستوى الماء الأرضي وملوحته، ولتحقيق ذلك يجب حفر عدد من الآبار لمراقبه مستوى الماء الأرضي ويجب توزيع هذه الآبار في أراضي المشروع لتكون شبكة تغطي جميع أراضي المشروع على أن تكون خطوة آبار المراقبة موازية أو مائلة على أتجاه مسار المياه الأرضية .</a:t>
            </a:r>
            <a:endParaRPr lang="en-US" sz="3200" dirty="0"/>
          </a:p>
        </p:txBody>
      </p:sp>
    </p:spTree>
    <p:extLst>
      <p:ext uri="{BB962C8B-B14F-4D97-AF65-F5344CB8AC3E}">
        <p14:creationId xmlns:p14="http://schemas.microsoft.com/office/powerpoint/2010/main" val="8485428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808082"/>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rmAutofit fontScale="70000" lnSpcReduction="20000"/>
          </a:bodyPr>
          <a:lstStyle/>
          <a:p>
            <a:pPr marL="0" indent="0" algn="just" rtl="1">
              <a:lnSpc>
                <a:spcPct val="150000"/>
              </a:lnSpc>
              <a:spcBef>
                <a:spcPts val="0"/>
              </a:spcBef>
              <a:spcAft>
                <a:spcPts val="1000"/>
              </a:spcAft>
              <a:buNone/>
            </a:pPr>
            <a:r>
              <a:rPr lang="en-US" dirty="0">
                <a:latin typeface="Arial"/>
                <a:ea typeface="Calibri"/>
                <a:cs typeface="Arial"/>
              </a:rPr>
              <a:t> </a:t>
            </a:r>
            <a:r>
              <a:rPr lang="ar-SA" sz="4500" dirty="0">
                <a:latin typeface="Arial"/>
                <a:ea typeface="Calibri"/>
              </a:rPr>
              <a:t>ويعتمد عدد آباد العراقية على مساحة المنطقة المراد استصلاحها وطبيعة اراضيها، وبشكل عام يمكن أن يتراوح البعد بين بئر مراقبة وآخر من 50-100م اعتماداً على أبعاد المنطقة المراد دراستها وكذلك على مدى استواءها وظروفها الهيدرولوجية ونوعية الاستغلال، ويحدد عمق بئر المراقبة الفارق التذبذبي في مستوى الماء الأرضي بحيث يشمل اي منسوب أو مستوى للماء الأرضي على مدار السنة، </a:t>
            </a:r>
            <a:endParaRPr lang="en-US" sz="4500" dirty="0">
              <a:ea typeface="Calibri"/>
              <a:cs typeface="Arial"/>
            </a:endParaRPr>
          </a:p>
          <a:p>
            <a:pPr marL="0" indent="0" algn="just" rtl="1">
              <a:lnSpc>
                <a:spcPct val="150000"/>
              </a:lnSpc>
              <a:spcBef>
                <a:spcPts val="0"/>
              </a:spcBef>
              <a:spcAft>
                <a:spcPts val="1000"/>
              </a:spcAft>
              <a:buNone/>
            </a:pPr>
            <a:r>
              <a:rPr lang="ar-SA" sz="4500" dirty="0">
                <a:ea typeface="Calibri"/>
              </a:rPr>
              <a:t>في الشكل (</a:t>
            </a:r>
            <a:r>
              <a:rPr lang="fa-IR" sz="4500" dirty="0">
                <a:ea typeface="Calibri"/>
              </a:rPr>
              <a:t>۲) </a:t>
            </a:r>
            <a:r>
              <a:rPr lang="ar-SA" sz="4500" dirty="0">
                <a:ea typeface="Calibri"/>
              </a:rPr>
              <a:t>نموذج مبسط لبئر مراقبة وتنظم البيانات التي تم الحصول عليها لعمل خارطة كنتورية لمستوى الماء الأرضي </a:t>
            </a:r>
            <a:r>
              <a:rPr lang="ar-IQ" sz="4500" dirty="0" smtClean="0">
                <a:ea typeface="Calibri"/>
              </a:rPr>
              <a:t>، </a:t>
            </a:r>
            <a:r>
              <a:rPr lang="ar-SA" sz="4500" dirty="0" smtClean="0">
                <a:ea typeface="Calibri"/>
              </a:rPr>
              <a:t>أن </a:t>
            </a:r>
            <a:r>
              <a:rPr lang="ar-SA" sz="4500" dirty="0">
                <a:ea typeface="Calibri"/>
              </a:rPr>
              <a:t>مثل هذه المعلومات لها فائدة في تقرير كفاءة البزل الطبيعي في المنطقة</a:t>
            </a:r>
            <a:r>
              <a:rPr lang="en-US" sz="4500" dirty="0">
                <a:latin typeface="Arial"/>
                <a:ea typeface="Calibri"/>
                <a:cs typeface="Arial"/>
              </a:rPr>
              <a:t>.</a:t>
            </a:r>
            <a:endParaRPr lang="en-US" sz="4500" dirty="0">
              <a:ea typeface="Calibri"/>
              <a:cs typeface="Arial"/>
            </a:endParaRPr>
          </a:p>
          <a:p>
            <a:pPr marL="0" indent="0">
              <a:buNone/>
            </a:pPr>
            <a:endParaRPr lang="en-US" dirty="0"/>
          </a:p>
        </p:txBody>
      </p:sp>
    </p:spTree>
    <p:extLst>
      <p:ext uri="{BB962C8B-B14F-4D97-AF65-F5344CB8AC3E}">
        <p14:creationId xmlns:p14="http://schemas.microsoft.com/office/powerpoint/2010/main" val="37980176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82047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460432" cy="6858000"/>
          </a:xfrm>
          <a:solidFill>
            <a:schemeClr val="bg2">
              <a:lumMod val="75000"/>
            </a:schemeClr>
          </a:solidFill>
        </p:spPr>
        <p:txBody>
          <a:bodyPr>
            <a:normAutofit lnSpcReduction="10000"/>
          </a:bodyPr>
          <a:lstStyle/>
          <a:p>
            <a:pPr marL="0" lvl="0" indent="0" algn="just" rtl="1">
              <a:lnSpc>
                <a:spcPct val="150000"/>
              </a:lnSpc>
              <a:spcBef>
                <a:spcPts val="0"/>
              </a:spcBef>
              <a:spcAft>
                <a:spcPts val="1000"/>
              </a:spcAft>
              <a:buClr>
                <a:srgbClr val="A9A57C"/>
              </a:buClr>
              <a:buNone/>
            </a:pPr>
            <a:r>
              <a:rPr lang="ar-SA" sz="2800" dirty="0">
                <a:solidFill>
                  <a:srgbClr val="2F2B20"/>
                </a:solidFill>
                <a:ea typeface="Calibri"/>
              </a:rPr>
              <a:t>6</a:t>
            </a:r>
            <a:r>
              <a:rPr lang="en-US" sz="2800" dirty="0">
                <a:solidFill>
                  <a:srgbClr val="2F2B20"/>
                </a:solidFill>
                <a:latin typeface="Arial"/>
                <a:ea typeface="Calibri"/>
                <a:cs typeface="Arial"/>
              </a:rPr>
              <a:t> - </a:t>
            </a:r>
            <a:r>
              <a:rPr lang="ar-SA" sz="2800" b="1" u="sng" dirty="0">
                <a:solidFill>
                  <a:srgbClr val="FF0000"/>
                </a:solidFill>
                <a:ea typeface="Calibri"/>
              </a:rPr>
              <a:t>الظروف الطوبوغرافية:- </a:t>
            </a:r>
            <a:r>
              <a:rPr lang="ar-SA" sz="2800" dirty="0">
                <a:solidFill>
                  <a:srgbClr val="2F2B20"/>
                </a:solidFill>
                <a:ea typeface="Calibri"/>
              </a:rPr>
              <a:t>من الخرائط الاساسية التي يجب تهيئتها لعملية الاستصلاح هي الخارطة الطوبوغرافية لتبين مدى استواء سطح التربة وذلك بأجراء مسح طوبغرافي تفصيلي لأراضي المشروع وتثبيت الخطوط الكنتورية لها. أن توزيع الملوحة أفقياً وعمودياً مرتبط بدرجة كبيره بالظروف الطوبغرافية للمنطقة. لذلك فان الربط</a:t>
            </a:r>
            <a:r>
              <a:rPr lang="ar-SA" sz="2800" dirty="0">
                <a:solidFill>
                  <a:srgbClr val="2F2B20"/>
                </a:solidFill>
                <a:ea typeface="Calibri"/>
                <a:cs typeface="Segoe UI"/>
              </a:rPr>
              <a:t> </a:t>
            </a:r>
            <a:r>
              <a:rPr lang="ar-SA" sz="2800" dirty="0">
                <a:solidFill>
                  <a:srgbClr val="2F2B20"/>
                </a:solidFill>
                <a:ea typeface="Calibri"/>
              </a:rPr>
              <a:t>بين خارطة الملوحة والخارطة الكنتورية سيساعد الفاحص على معرفة دور الطوبغرافيه في عملية التملح الجارية في المنطقة. وكذلك ان المعلومات التي نستخلص من الخارطة الطوبغرافية ستفيد الفاحص والمشرف على الاستصلاح في تقرير أعمال التعديل والتسوية اللازمة التي تشمل اعمال القطع والمليء والكميات الترابية المنقولة والكلف المتعلقة بذلك والوقت اللازم لإنجاز ذلك. كما تفيد الخارطة الكنتورية كثيراً في تصاميم شبكات الري والبزل.</a:t>
            </a:r>
            <a:endParaRPr lang="en-US" sz="2800" dirty="0">
              <a:solidFill>
                <a:srgbClr val="2F2B20"/>
              </a:solidFill>
              <a:ea typeface="Calibri"/>
              <a:cs typeface="Arial"/>
            </a:endParaRPr>
          </a:p>
          <a:p>
            <a:pPr marL="114300" indent="0" algn="r" rtl="1">
              <a:buNone/>
            </a:pPr>
            <a:endParaRPr lang="en-US" dirty="0"/>
          </a:p>
        </p:txBody>
      </p:sp>
    </p:spTree>
    <p:extLst>
      <p:ext uri="{BB962C8B-B14F-4D97-AF65-F5344CB8AC3E}">
        <p14:creationId xmlns:p14="http://schemas.microsoft.com/office/powerpoint/2010/main" val="144521935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7934"/>
            <a:ext cx="9144000" cy="6840066"/>
          </a:xfrm>
          <a:solidFill>
            <a:schemeClr val="bg2">
              <a:lumMod val="75000"/>
            </a:schemeClr>
          </a:solidFill>
        </p:spPr>
        <p:txBody>
          <a:bodyPr>
            <a:normAutofit fontScale="92500"/>
          </a:bodyPr>
          <a:lstStyle/>
          <a:p>
            <a:pPr marL="0" indent="0" algn="just" rtl="1">
              <a:lnSpc>
                <a:spcPct val="150000"/>
              </a:lnSpc>
              <a:spcBef>
                <a:spcPts val="0"/>
              </a:spcBef>
              <a:spcAft>
                <a:spcPts val="1000"/>
              </a:spcAft>
              <a:buNone/>
            </a:pPr>
            <a:r>
              <a:rPr lang="ar-IQ" dirty="0" smtClean="0">
                <a:latin typeface="Arial"/>
                <a:ea typeface="Calibri"/>
                <a:cs typeface="Arial"/>
              </a:rPr>
              <a:t>7-</a:t>
            </a:r>
            <a:r>
              <a:rPr lang="en-US" dirty="0" smtClean="0">
                <a:latin typeface="Arial"/>
                <a:ea typeface="Calibri"/>
                <a:cs typeface="Arial"/>
              </a:rPr>
              <a:t> </a:t>
            </a:r>
            <a:r>
              <a:rPr lang="ar-SA" sz="2800" b="1" u="sng" dirty="0">
                <a:solidFill>
                  <a:srgbClr val="FF0000"/>
                </a:solidFill>
                <a:latin typeface="Arial"/>
                <a:ea typeface="Calibri"/>
              </a:rPr>
              <a:t>الغطاء النباتي </a:t>
            </a:r>
            <a:r>
              <a:rPr lang="ar-SA" sz="2800" dirty="0">
                <a:latin typeface="Arial"/>
                <a:ea typeface="Calibri"/>
              </a:rPr>
              <a:t>:- للبيانات ذات العلاقة بالغطاء النباتي الطبيعي في اراضي المشروع أهمية خاصة في تقرير طبيعة الأرض ونوع </a:t>
            </a:r>
            <a:r>
              <a:rPr lang="ar-SA" sz="2800" dirty="0" smtClean="0">
                <a:latin typeface="Arial"/>
                <a:ea typeface="Calibri"/>
              </a:rPr>
              <a:t>ال</a:t>
            </a:r>
            <a:r>
              <a:rPr lang="ar-IQ" sz="2800" dirty="0" smtClean="0">
                <a:latin typeface="Arial"/>
                <a:ea typeface="Calibri"/>
              </a:rPr>
              <a:t>مشكلة</a:t>
            </a:r>
            <a:r>
              <a:rPr lang="ar-SA" sz="2800" dirty="0" smtClean="0">
                <a:latin typeface="Arial"/>
                <a:ea typeface="Calibri"/>
              </a:rPr>
              <a:t> ال</a:t>
            </a:r>
            <a:r>
              <a:rPr lang="ar-IQ" sz="2800" dirty="0" smtClean="0">
                <a:latin typeface="Arial"/>
                <a:ea typeface="Calibri"/>
              </a:rPr>
              <a:t>ت</a:t>
            </a:r>
            <a:r>
              <a:rPr lang="ar-SA" sz="2800" dirty="0" smtClean="0">
                <a:latin typeface="Arial"/>
                <a:ea typeface="Calibri"/>
              </a:rPr>
              <a:t>ي </a:t>
            </a:r>
            <a:r>
              <a:rPr lang="ar-IQ" sz="2800" dirty="0">
                <a:latin typeface="Arial"/>
                <a:ea typeface="Calibri"/>
              </a:rPr>
              <a:t>ت</a:t>
            </a:r>
            <a:r>
              <a:rPr lang="ar-SA" sz="2800" dirty="0" smtClean="0">
                <a:latin typeface="Arial"/>
                <a:ea typeface="Calibri"/>
              </a:rPr>
              <a:t>حد </a:t>
            </a:r>
            <a:r>
              <a:rPr lang="ar-SA" sz="2800" dirty="0">
                <a:latin typeface="Arial"/>
                <a:ea typeface="Calibri"/>
              </a:rPr>
              <a:t>من استغلالها. وعلى الفاحص أن يعطي هذا الموضوع أهمية كبيرة، فهناك علاقة وثيقة بين الغطاء النباتي السائد وحالة التربة وخاصة ما يتعلق بمشكلة ملوحة التربة حيث توجد علاقة دائميه بين المجموعات النباتية السائدة في المنطقة وملوحة التربة وعمق الماء الارضي. ويمكن استخدام النبات الطبيعي كدالة (كمؤشر ) للملوحة، حيث ان وجود عدد من الانواع النباتية السائدة في وقت</a:t>
            </a:r>
            <a:r>
              <a:rPr lang="ar-SA" sz="3200" dirty="0">
                <a:ea typeface="Calibri"/>
              </a:rPr>
              <a:t> واحد لم يأت عن طريق الصدقة وإنما بسبب الظروف السائدة لفترة زمنية طويلة، فوجود مجموعة النباتات من نوع الهالوفايت </a:t>
            </a:r>
            <a:r>
              <a:rPr lang="en-US" sz="2800" dirty="0">
                <a:latin typeface="Arial"/>
                <a:ea typeface="Calibri"/>
                <a:cs typeface="Arial"/>
              </a:rPr>
              <a:t> Halophytes</a:t>
            </a:r>
            <a:r>
              <a:rPr lang="ar-SA" sz="2800" dirty="0">
                <a:ea typeface="Calibri"/>
              </a:rPr>
              <a:t>كالطرفاء </a:t>
            </a:r>
            <a:r>
              <a:rPr lang="en-US" sz="2800" dirty="0">
                <a:latin typeface="Arial"/>
                <a:ea typeface="Calibri"/>
                <a:cs typeface="Arial"/>
              </a:rPr>
              <a:t>Tamaris </a:t>
            </a:r>
            <a:r>
              <a:rPr lang="ar-SA" sz="2800" dirty="0">
                <a:latin typeface="Arial"/>
                <a:ea typeface="Calibri"/>
              </a:rPr>
              <a:t>والعاقول</a:t>
            </a:r>
            <a:r>
              <a:rPr lang="ar-SA" sz="2800" dirty="0">
                <a:ea typeface="Calibri"/>
              </a:rPr>
              <a:t> </a:t>
            </a:r>
            <a:r>
              <a:rPr lang="en-US" sz="2800" dirty="0" err="1">
                <a:latin typeface="Arial"/>
                <a:ea typeface="Calibri"/>
                <a:cs typeface="Arial"/>
              </a:rPr>
              <a:t>Alhagi</a:t>
            </a:r>
            <a:r>
              <a:rPr lang="en-US" sz="2800" dirty="0">
                <a:latin typeface="Arial"/>
                <a:ea typeface="Calibri"/>
                <a:cs typeface="Arial"/>
              </a:rPr>
              <a:t> </a:t>
            </a:r>
            <a:r>
              <a:rPr lang="ar-SA" sz="2800" dirty="0">
                <a:ea typeface="Calibri"/>
              </a:rPr>
              <a:t>والنبات الملحي</a:t>
            </a:r>
            <a:r>
              <a:rPr lang="en-US" sz="2800" dirty="0">
                <a:latin typeface="Arial"/>
                <a:ea typeface="Calibri"/>
                <a:cs typeface="Arial"/>
              </a:rPr>
              <a:t> </a:t>
            </a:r>
            <a:r>
              <a:rPr lang="en-US" sz="2800" dirty="0" err="1">
                <a:latin typeface="Arial"/>
                <a:ea typeface="Calibri"/>
                <a:cs typeface="Arial"/>
              </a:rPr>
              <a:t>Salsola</a:t>
            </a:r>
            <a:r>
              <a:rPr lang="en-US" sz="2800" dirty="0">
                <a:latin typeface="Arial"/>
                <a:ea typeface="Calibri"/>
                <a:cs typeface="Arial"/>
              </a:rPr>
              <a:t>  </a:t>
            </a:r>
            <a:r>
              <a:rPr lang="ar-SA" sz="3000" dirty="0">
                <a:ea typeface="Calibri"/>
              </a:rPr>
              <a:t>تشير إلى وجود مستويات ملحية عالية ومتباينة في التربة . </a:t>
            </a:r>
            <a:endParaRPr lang="en-US" sz="3500" dirty="0">
              <a:ea typeface="Calibri"/>
              <a:cs typeface="Arial"/>
            </a:endParaRPr>
          </a:p>
          <a:p>
            <a:endParaRPr lang="en-US" dirty="0"/>
          </a:p>
        </p:txBody>
      </p:sp>
    </p:spTree>
    <p:extLst>
      <p:ext uri="{BB962C8B-B14F-4D97-AF65-F5344CB8AC3E}">
        <p14:creationId xmlns:p14="http://schemas.microsoft.com/office/powerpoint/2010/main" val="35177952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6043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4062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3742"/>
            <a:ext cx="9144000" cy="6844258"/>
          </a:xfrm>
          <a:solidFill>
            <a:schemeClr val="bg2">
              <a:lumMod val="75000"/>
            </a:schemeClr>
          </a:solidFill>
        </p:spPr>
        <p:txBody>
          <a:bodyPr>
            <a:normAutofit lnSpcReduction="10000"/>
          </a:bodyPr>
          <a:lstStyle/>
          <a:p>
            <a:pPr marL="0" algn="just" rtl="1">
              <a:lnSpc>
                <a:spcPct val="150000"/>
              </a:lnSpc>
              <a:spcBef>
                <a:spcPts val="0"/>
              </a:spcBef>
              <a:spcAft>
                <a:spcPts val="1000"/>
              </a:spcAft>
            </a:pPr>
            <a:r>
              <a:rPr lang="ar-SA" sz="2400" dirty="0">
                <a:ea typeface="Calibri"/>
              </a:rPr>
              <a:t>اما بالنسبة للأراضي المستغلة زراعياً فيجب على الفاحص أن يسجل نوع المحاصيل الزراعية وحالة نموها وما يظهر عليها من علامات النقص وتأثير الملوحة أن وجد ويمكن تهيئة خارطة يطلق عليها خارطة ظروف نمو المحاصيل الزراعية</a:t>
            </a:r>
            <a:r>
              <a:rPr lang="en-US" sz="2400" dirty="0">
                <a:latin typeface="Arial"/>
                <a:ea typeface="Calibri"/>
                <a:cs typeface="Arial"/>
              </a:rPr>
              <a:t> (Crop growth Conditions map) </a:t>
            </a:r>
            <a:r>
              <a:rPr lang="ar-SA" sz="2400" dirty="0">
                <a:ea typeface="Calibri"/>
              </a:rPr>
              <a:t>التي </a:t>
            </a:r>
            <a:r>
              <a:rPr lang="ar-SA" sz="2400" dirty="0" err="1" smtClean="0">
                <a:ea typeface="Calibri"/>
              </a:rPr>
              <a:t>توض</a:t>
            </a:r>
            <a:r>
              <a:rPr lang="ar-IQ" sz="2400" dirty="0" smtClean="0">
                <a:ea typeface="Calibri"/>
              </a:rPr>
              <a:t>ح</a:t>
            </a:r>
            <a:r>
              <a:rPr lang="ar-SA" sz="2400" dirty="0" smtClean="0">
                <a:ea typeface="Calibri"/>
              </a:rPr>
              <a:t> </a:t>
            </a:r>
            <a:r>
              <a:rPr lang="ar-SA" sz="2400" dirty="0">
                <a:ea typeface="Calibri"/>
              </a:rPr>
              <a:t>نمو المحاصيل الزراعية ومساحة الأراضي التي تشغلها ودرجة نموها</a:t>
            </a:r>
            <a:r>
              <a:rPr lang="en-US" sz="2800" dirty="0">
                <a:ea typeface="Calibri"/>
                <a:cs typeface="Arial"/>
              </a:rPr>
              <a:t>.</a:t>
            </a:r>
          </a:p>
          <a:p>
            <a:pPr marL="0" algn="just" rtl="1">
              <a:lnSpc>
                <a:spcPct val="150000"/>
              </a:lnSpc>
              <a:spcBef>
                <a:spcPts val="0"/>
              </a:spcBef>
              <a:spcAft>
                <a:spcPts val="1000"/>
              </a:spcAft>
            </a:pPr>
            <a:r>
              <a:rPr lang="ar-SA" sz="2400" dirty="0">
                <a:ea typeface="Calibri"/>
              </a:rPr>
              <a:t>8- </a:t>
            </a:r>
            <a:r>
              <a:rPr lang="ar-SA" sz="2800" b="1" u="sng" dirty="0">
                <a:solidFill>
                  <a:srgbClr val="FF0000"/>
                </a:solidFill>
                <a:ea typeface="Calibri"/>
              </a:rPr>
              <a:t>مصادر المياه وحالة الري</a:t>
            </a:r>
            <a:r>
              <a:rPr lang="ar-SA" sz="2800" dirty="0">
                <a:ea typeface="Calibri"/>
              </a:rPr>
              <a:t>:-  على الفاحص أن يجري مسحاً تفصيلياً لمصادر المياه القريبة من المشروع وان يصف هذه المصادر تفصيلياً وتبيان فيما اذا كانت أنهاراً أو جداولاً أو عيوناً أو اباراً أو قناة معينة ويجب تبيان مدى توفر </a:t>
            </a:r>
            <a:r>
              <a:rPr lang="ar-SA" sz="2800" dirty="0" smtClean="0">
                <a:ea typeface="Calibri"/>
              </a:rPr>
              <a:t>ال</a:t>
            </a:r>
            <a:r>
              <a:rPr lang="ar-IQ" sz="2800" dirty="0" smtClean="0">
                <a:ea typeface="Calibri"/>
              </a:rPr>
              <a:t>م</a:t>
            </a:r>
            <a:r>
              <a:rPr lang="ar-SA" sz="2800" dirty="0" err="1" smtClean="0">
                <a:ea typeface="Calibri"/>
              </a:rPr>
              <a:t>ياه</a:t>
            </a:r>
            <a:r>
              <a:rPr lang="ar-SA" sz="2800" dirty="0" smtClean="0">
                <a:ea typeface="Calibri"/>
              </a:rPr>
              <a:t> </a:t>
            </a:r>
            <a:r>
              <a:rPr lang="ar-SA" sz="2800" dirty="0">
                <a:ea typeface="Calibri"/>
              </a:rPr>
              <a:t>في هذه المصادر ومدى بعدها عن أراضي المشروع ومدى أمكانية الحصول على حصة </a:t>
            </a:r>
            <a:r>
              <a:rPr lang="ar-SA" sz="2800" dirty="0" smtClean="0">
                <a:ea typeface="Calibri"/>
              </a:rPr>
              <a:t>ما</a:t>
            </a:r>
            <a:r>
              <a:rPr lang="ar-IQ" sz="2800" dirty="0" smtClean="0">
                <a:ea typeface="Calibri"/>
              </a:rPr>
              <a:t>ئ</a:t>
            </a:r>
            <a:r>
              <a:rPr lang="ar-SA" sz="2800" dirty="0" err="1" smtClean="0">
                <a:ea typeface="Calibri"/>
              </a:rPr>
              <a:t>ية</a:t>
            </a:r>
            <a:r>
              <a:rPr lang="ar-SA" sz="2800" dirty="0" smtClean="0">
                <a:ea typeface="Calibri"/>
              </a:rPr>
              <a:t> </a:t>
            </a:r>
            <a:r>
              <a:rPr lang="ar-SA" sz="2800" dirty="0">
                <a:ea typeface="Calibri"/>
              </a:rPr>
              <a:t>مستقبلاً لسد الاحتياجات المائية لأغراض الغسل والزراعة في الأراضي</a:t>
            </a:r>
            <a:r>
              <a:rPr lang="en-US" sz="3200" dirty="0">
                <a:ea typeface="Calibri"/>
                <a:cs typeface="Arial"/>
              </a:rPr>
              <a:t> </a:t>
            </a:r>
            <a:r>
              <a:rPr lang="en-US" sz="3200" dirty="0" err="1">
                <a:ea typeface="Calibri"/>
                <a:cs typeface="Arial"/>
              </a:rPr>
              <a:t>المستصلحة</a:t>
            </a:r>
            <a:r>
              <a:rPr lang="en-US" sz="3200" dirty="0">
                <a:ea typeface="Calibri"/>
                <a:cs typeface="Arial"/>
              </a:rPr>
              <a:t> </a:t>
            </a:r>
            <a:r>
              <a:rPr lang="en-US" sz="3200" dirty="0" err="1">
                <a:ea typeface="Calibri"/>
                <a:cs typeface="Arial"/>
              </a:rPr>
              <a:t>وتكاليف</a:t>
            </a:r>
            <a:r>
              <a:rPr lang="en-US" sz="3200" dirty="0">
                <a:ea typeface="Calibri"/>
                <a:cs typeface="Arial"/>
              </a:rPr>
              <a:t> </a:t>
            </a:r>
            <a:r>
              <a:rPr lang="en-US" sz="3200" dirty="0" err="1">
                <a:ea typeface="Calibri"/>
                <a:cs typeface="Arial"/>
              </a:rPr>
              <a:t>نقل</a:t>
            </a:r>
            <a:r>
              <a:rPr lang="en-US" sz="3200" dirty="0">
                <a:ea typeface="Calibri"/>
                <a:cs typeface="Arial"/>
              </a:rPr>
              <a:t> </a:t>
            </a:r>
            <a:r>
              <a:rPr lang="en-US" sz="3200" dirty="0" err="1">
                <a:ea typeface="Calibri"/>
                <a:cs typeface="Arial"/>
              </a:rPr>
              <a:t>هذه</a:t>
            </a:r>
            <a:r>
              <a:rPr lang="en-US" sz="3200" dirty="0">
                <a:ea typeface="Calibri"/>
                <a:cs typeface="Arial"/>
              </a:rPr>
              <a:t> </a:t>
            </a:r>
            <a:r>
              <a:rPr lang="en-US" sz="3200" dirty="0" err="1">
                <a:ea typeface="Calibri"/>
                <a:cs typeface="Arial"/>
              </a:rPr>
              <a:t>المياه</a:t>
            </a:r>
            <a:r>
              <a:rPr lang="en-US" sz="2400" dirty="0">
                <a:latin typeface="Arial"/>
                <a:ea typeface="Calibri"/>
                <a:cs typeface="Arial"/>
              </a:rPr>
              <a:t>.</a:t>
            </a:r>
            <a:r>
              <a:rPr lang="ar-SA" sz="2400" dirty="0">
                <a:ea typeface="Calibri"/>
              </a:rPr>
              <a:t> </a:t>
            </a:r>
            <a:endParaRPr lang="en-US" sz="2400" dirty="0">
              <a:ea typeface="Calibri"/>
              <a:cs typeface="Arial"/>
            </a:endParaRPr>
          </a:p>
          <a:p>
            <a:pPr marL="0" indent="0">
              <a:buNone/>
            </a:pPr>
            <a:endParaRPr lang="en-US" dirty="0"/>
          </a:p>
        </p:txBody>
      </p:sp>
    </p:spTree>
    <p:extLst>
      <p:ext uri="{BB962C8B-B14F-4D97-AF65-F5344CB8AC3E}">
        <p14:creationId xmlns:p14="http://schemas.microsoft.com/office/powerpoint/2010/main" val="885765646"/>
      </p:ext>
    </p:extLst>
  </p:cSld>
  <p:clrMapOvr>
    <a:masterClrMapping/>
  </p:clrMapOvr>
  <mc:AlternateContent xmlns:mc="http://schemas.openxmlformats.org/markup-compatibility/2006" xmlns:p14="http://schemas.microsoft.com/office/powerpoint/2010/main">
    <mc:Choice Requires="p14">
      <p:transition spd="slow" p14:dur="1600">
        <p14:prism dir="u"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460432" cy="6858000"/>
          </a:xfrm>
        </p:spPr>
        <p:txBody>
          <a:bodyPr/>
          <a:lstStyle/>
          <a:p>
            <a:pPr marL="0" lvl="0" indent="0" algn="ctr" rtl="1">
              <a:buClrTx/>
              <a:buNone/>
            </a:pPr>
            <a:endParaRPr lang="ar-IQ" sz="4000" b="1" smtClean="0">
              <a:solidFill>
                <a:srgbClr val="C00000"/>
              </a:solidFill>
              <a:latin typeface="Calibri Light" pitchFamily="34" charset="0"/>
              <a:cs typeface="Calibri Light" pitchFamily="34" charset="0"/>
            </a:endParaRPr>
          </a:p>
          <a:p>
            <a:pPr marL="0" lvl="0" indent="0" algn="ctr" rtl="1">
              <a:buClrTx/>
              <a:buNone/>
            </a:pPr>
            <a:r>
              <a:rPr lang="ar-IQ" sz="4000" b="1" smtClean="0">
                <a:solidFill>
                  <a:srgbClr val="C00000"/>
                </a:solidFill>
                <a:latin typeface="Calibri Light" pitchFamily="34" charset="0"/>
                <a:cs typeface="Calibri Light" pitchFamily="34" charset="0"/>
              </a:rPr>
              <a:t>استصلاح </a:t>
            </a:r>
            <a:r>
              <a:rPr lang="ar-IQ" sz="4000" b="1" dirty="0">
                <a:solidFill>
                  <a:srgbClr val="C00000"/>
                </a:solidFill>
                <a:latin typeface="Calibri Light" pitchFamily="34" charset="0"/>
                <a:cs typeface="Calibri Light" pitchFamily="34" charset="0"/>
              </a:rPr>
              <a:t>الاراضي الملحية </a:t>
            </a:r>
          </a:p>
          <a:p>
            <a:pPr marL="0" lvl="0" indent="0" algn="ctr" rtl="1">
              <a:buClrTx/>
              <a:buNone/>
            </a:pPr>
            <a:r>
              <a:rPr lang="ar-IQ" sz="4000" b="1" dirty="0">
                <a:solidFill>
                  <a:srgbClr val="C00000"/>
                </a:solidFill>
                <a:latin typeface="Calibri Light" pitchFamily="34" charset="0"/>
                <a:cs typeface="Calibri Light" pitchFamily="34" charset="0"/>
              </a:rPr>
              <a:t>برنامج استصلاح الاراضي الملحية</a:t>
            </a:r>
          </a:p>
          <a:p>
            <a:pPr marL="0" lvl="0" indent="0" algn="ctr" rtl="1">
              <a:buClrTx/>
              <a:buNone/>
            </a:pPr>
            <a:r>
              <a:rPr lang="ar-IQ" sz="4000" b="1" dirty="0">
                <a:solidFill>
                  <a:srgbClr val="C00000"/>
                </a:solidFill>
                <a:latin typeface="Calibri Light" pitchFamily="34" charset="0"/>
                <a:cs typeface="Calibri Light" pitchFamily="34" charset="0"/>
              </a:rPr>
              <a:t>اهداف استصلاح الأراضي الملحية </a:t>
            </a:r>
          </a:p>
          <a:p>
            <a:pPr marL="0" lvl="0" indent="0" algn="ctr" rtl="1">
              <a:buClrTx/>
              <a:buNone/>
            </a:pPr>
            <a:r>
              <a:rPr lang="ar-IQ" sz="4000" b="1" dirty="0">
                <a:solidFill>
                  <a:srgbClr val="C00000"/>
                </a:solidFill>
                <a:latin typeface="Calibri Light" pitchFamily="34" charset="0"/>
                <a:cs typeface="Calibri Light" pitchFamily="34" charset="0"/>
              </a:rPr>
              <a:t>تنفيذ برنامج استصلاح الاراضي الملحية</a:t>
            </a:r>
          </a:p>
          <a:p>
            <a:pPr marL="0" lvl="0" indent="0" algn="ctr" rtl="1">
              <a:buClrTx/>
              <a:buNone/>
            </a:pPr>
            <a:r>
              <a:rPr lang="ar-IQ" sz="4000" b="1" dirty="0">
                <a:solidFill>
                  <a:prstClr val="black"/>
                </a:solidFill>
                <a:latin typeface="Calibri Light" pitchFamily="34" charset="0"/>
                <a:cs typeface="Calibri Light" pitchFamily="34" charset="0"/>
              </a:rPr>
              <a:t>١- المرحلة الأولى: - </a:t>
            </a:r>
          </a:p>
          <a:p>
            <a:pPr marL="0" lvl="0" indent="0" algn="ctr" rtl="1">
              <a:buClrTx/>
              <a:buNone/>
            </a:pPr>
            <a:r>
              <a:rPr lang="ar-IQ" sz="4000" b="1" dirty="0">
                <a:solidFill>
                  <a:srgbClr val="C00000"/>
                </a:solidFill>
                <a:latin typeface="Calibri Light" pitchFamily="34" charset="0"/>
                <a:cs typeface="Calibri Light" pitchFamily="34" charset="0"/>
              </a:rPr>
              <a:t>المسوحات والتحريات الحقلية والمختبرية</a:t>
            </a:r>
          </a:p>
          <a:p>
            <a:pPr marL="114300" indent="0" algn="ctr">
              <a:buNone/>
            </a:pPr>
            <a:endParaRPr lang="en-US" dirty="0"/>
          </a:p>
        </p:txBody>
      </p:sp>
    </p:spTree>
    <p:extLst>
      <p:ext uri="{BB962C8B-B14F-4D97-AF65-F5344CB8AC3E}">
        <p14:creationId xmlns:p14="http://schemas.microsoft.com/office/powerpoint/2010/main" val="119659534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rmAutofit/>
          </a:bodyPr>
          <a:lstStyle/>
          <a:p>
            <a:pPr marL="0" indent="0" algn="just" rtl="1">
              <a:lnSpc>
                <a:spcPct val="115000"/>
              </a:lnSpc>
              <a:spcBef>
                <a:spcPts val="0"/>
              </a:spcBef>
              <a:spcAft>
                <a:spcPts val="1000"/>
              </a:spcAft>
              <a:buNone/>
            </a:pPr>
            <a:r>
              <a:rPr lang="ar-IQ" sz="2400" dirty="0" smtClean="0">
                <a:ea typeface="Calibri"/>
              </a:rPr>
              <a:t>9</a:t>
            </a:r>
            <a:r>
              <a:rPr lang="ar-SA" sz="2400" dirty="0" smtClean="0">
                <a:ea typeface="Calibri"/>
              </a:rPr>
              <a:t>- </a:t>
            </a:r>
            <a:r>
              <a:rPr lang="ar-SA" sz="2400" b="1" u="sng" dirty="0">
                <a:solidFill>
                  <a:srgbClr val="FF0000"/>
                </a:solidFill>
                <a:ea typeface="Calibri"/>
              </a:rPr>
              <a:t>المسوحات والاختبارات الخاصة بالتربة </a:t>
            </a:r>
            <a:r>
              <a:rPr lang="ar-SA" sz="2400" dirty="0">
                <a:ea typeface="Calibri"/>
              </a:rPr>
              <a:t>:- </a:t>
            </a:r>
            <a:r>
              <a:rPr lang="ar-SA" sz="2400" dirty="0" err="1">
                <a:ea typeface="Calibri"/>
              </a:rPr>
              <a:t>للمسوحات</a:t>
            </a:r>
            <a:r>
              <a:rPr lang="ar-SA" sz="2400" dirty="0">
                <a:ea typeface="Calibri"/>
              </a:rPr>
              <a:t> والاختبارات الحقلية والمختبرية لتربة المشروع أهمية خاصة للاستصلاح وتشمل ما يلي:- </a:t>
            </a:r>
            <a:endParaRPr lang="en-US" sz="2800" dirty="0">
              <a:ea typeface="Calibri"/>
              <a:cs typeface="Arial"/>
            </a:endParaRPr>
          </a:p>
          <a:p>
            <a:pPr marL="0" indent="0" algn="just" rtl="1">
              <a:lnSpc>
                <a:spcPct val="150000"/>
              </a:lnSpc>
              <a:spcBef>
                <a:spcPts val="0"/>
              </a:spcBef>
              <a:spcAft>
                <a:spcPts val="1000"/>
              </a:spcAft>
              <a:buNone/>
            </a:pPr>
            <a:r>
              <a:rPr lang="ar-IQ" sz="2400" b="1" u="sng" dirty="0" smtClean="0">
                <a:solidFill>
                  <a:srgbClr val="FFFF00"/>
                </a:solidFill>
                <a:ea typeface="Calibri"/>
              </a:rPr>
              <a:t>أ</a:t>
            </a:r>
            <a:r>
              <a:rPr lang="ar-SA" sz="2400" b="1" u="sng" dirty="0" smtClean="0">
                <a:solidFill>
                  <a:srgbClr val="FFFF00"/>
                </a:solidFill>
                <a:ea typeface="Calibri"/>
              </a:rPr>
              <a:t>- مس</a:t>
            </a:r>
            <a:r>
              <a:rPr lang="ar-IQ" sz="2400" b="1" u="sng" dirty="0" smtClean="0">
                <a:solidFill>
                  <a:srgbClr val="FFFF00"/>
                </a:solidFill>
                <a:ea typeface="Calibri"/>
              </a:rPr>
              <a:t>ح</a:t>
            </a:r>
            <a:r>
              <a:rPr lang="ar-SA" sz="2400" b="1" u="sng" dirty="0" smtClean="0">
                <a:solidFill>
                  <a:srgbClr val="FFFF00"/>
                </a:solidFill>
                <a:ea typeface="Calibri"/>
              </a:rPr>
              <a:t> </a:t>
            </a:r>
            <a:r>
              <a:rPr lang="ar-SA" sz="2400" b="1" u="sng" dirty="0">
                <a:solidFill>
                  <a:srgbClr val="FFFF00"/>
                </a:solidFill>
                <a:ea typeface="Calibri"/>
              </a:rPr>
              <a:t>التربة لتهيئة خارطة ملوحة التربة  </a:t>
            </a:r>
            <a:r>
              <a:rPr lang="en-US" sz="2400" dirty="0">
                <a:latin typeface="Arial"/>
                <a:ea typeface="Calibri"/>
                <a:cs typeface="Arial"/>
              </a:rPr>
              <a:t>soil salinity map </a:t>
            </a:r>
            <a:r>
              <a:rPr lang="ar-SA" sz="2400" dirty="0" smtClean="0">
                <a:latin typeface="Arial"/>
                <a:ea typeface="Calibri"/>
              </a:rPr>
              <a:t>:- </a:t>
            </a:r>
            <a:r>
              <a:rPr lang="ar-SA" sz="2400" dirty="0">
                <a:latin typeface="Arial"/>
                <a:ea typeface="Calibri"/>
              </a:rPr>
              <a:t>لأراضي المشروع المراد استصلاحه مبيناً فيها تركيز الاملاح وتوزيعها أفقياً وعمودياً في التربة، وكذلك تبيان نوعية الاملاح السائدة. ويتم ذلك من خلال تجزئة أراضي المشروع الى وحدات متجانسة قدر الامكان وجمع عينات (نماذج ) تربة ممثلة لهذه الوحدات. على أن يتم تحديد مواقع أخذ العينات بالطريقة النظامية أو باي طريقة أخرى تعتمد في هذا المجال. وتعتبر الطريقة النظامية طريقة بسيطة ومناسبة للأراضي</a:t>
            </a:r>
            <a:r>
              <a:rPr lang="en-US" sz="2400" dirty="0">
                <a:latin typeface="Arial"/>
                <a:ea typeface="Calibri"/>
                <a:cs typeface="Arial"/>
              </a:rPr>
              <a:t> Regular grid system( </a:t>
            </a:r>
            <a:r>
              <a:rPr lang="ar-SA" sz="2400" dirty="0">
                <a:ea typeface="Calibri"/>
              </a:rPr>
              <a:t>المستوية والمتجانسة. اما عدد المواقع فيعتمد على مقياس الخارطة المطلوبة، وبشكل عام ولأغراض الاستصلاح ينصح بموقع واحد في الأقل لكل (</a:t>
            </a:r>
            <a:r>
              <a:rPr lang="fa-IR" sz="2400" dirty="0">
                <a:ea typeface="Calibri"/>
              </a:rPr>
              <a:t>۱۰) </a:t>
            </a:r>
            <a:r>
              <a:rPr lang="ar-SA" sz="2400" dirty="0">
                <a:ea typeface="Calibri"/>
              </a:rPr>
              <a:t>هكتار.</a:t>
            </a:r>
            <a:endParaRPr lang="en-US" sz="2800" dirty="0">
              <a:ea typeface="Calibri"/>
              <a:cs typeface="Arial"/>
            </a:endParaRPr>
          </a:p>
          <a:p>
            <a:pPr marL="0" indent="0" algn="just" rtl="1">
              <a:lnSpc>
                <a:spcPct val="150000"/>
              </a:lnSpc>
              <a:spcBef>
                <a:spcPts val="0"/>
              </a:spcBef>
              <a:spcAft>
                <a:spcPts val="1000"/>
              </a:spcAft>
              <a:buNone/>
            </a:pPr>
            <a:r>
              <a:rPr lang="ar-SA" sz="2400" dirty="0">
                <a:ea typeface="Calibri"/>
              </a:rPr>
              <a:t> وعند جمع عينات التربة يجب مراعاة الامور التالية : -</a:t>
            </a:r>
            <a:endParaRPr lang="en-US" sz="2800" dirty="0">
              <a:ea typeface="Calibri"/>
              <a:cs typeface="Arial"/>
            </a:endParaRPr>
          </a:p>
          <a:p>
            <a:pPr marL="0" indent="0">
              <a:buNone/>
            </a:pPr>
            <a:endParaRPr lang="en-US" dirty="0"/>
          </a:p>
        </p:txBody>
      </p:sp>
    </p:spTree>
    <p:extLst>
      <p:ext uri="{BB962C8B-B14F-4D97-AF65-F5344CB8AC3E}">
        <p14:creationId xmlns:p14="http://schemas.microsoft.com/office/powerpoint/2010/main" val="229505665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Autofit/>
          </a:bodyPr>
          <a:lstStyle/>
          <a:p>
            <a:pPr marL="0" indent="0" algn="just" rtl="1">
              <a:lnSpc>
                <a:spcPct val="150000"/>
              </a:lnSpc>
              <a:spcBef>
                <a:spcPts val="0"/>
              </a:spcBef>
              <a:spcAft>
                <a:spcPts val="1000"/>
              </a:spcAft>
              <a:buNone/>
            </a:pPr>
            <a:r>
              <a:rPr lang="ar-SA" sz="2400" dirty="0" smtClean="0">
                <a:ea typeface="Calibri"/>
              </a:rPr>
              <a:t>1- </a:t>
            </a:r>
            <a:r>
              <a:rPr lang="ar-SA" sz="2400" dirty="0">
                <a:ea typeface="Calibri"/>
              </a:rPr>
              <a:t>لا ينصح بأخذ العينة من الحقل وهو في حالة رطبة فهذا يسبب صعوبة</a:t>
            </a:r>
            <a:r>
              <a:rPr lang="en-US" sz="2400" dirty="0">
                <a:ea typeface="Calibri"/>
                <a:cs typeface="Arial"/>
              </a:rPr>
              <a:t> </a:t>
            </a:r>
            <a:r>
              <a:rPr lang="en-US" sz="2400" dirty="0" err="1">
                <a:ea typeface="Calibri"/>
                <a:cs typeface="Arial"/>
              </a:rPr>
              <a:t>المزج</a:t>
            </a:r>
            <a:r>
              <a:rPr lang="en-US" sz="2400" dirty="0">
                <a:ea typeface="Calibri"/>
                <a:cs typeface="Arial"/>
              </a:rPr>
              <a:t> </a:t>
            </a:r>
            <a:r>
              <a:rPr lang="ar-IQ" sz="2400" dirty="0" smtClean="0">
                <a:ea typeface="Calibri"/>
                <a:cs typeface="Arial"/>
              </a:rPr>
              <a:t> </a:t>
            </a:r>
            <a:r>
              <a:rPr lang="en-US" sz="2400" dirty="0" err="1" smtClean="0">
                <a:ea typeface="Calibri"/>
                <a:cs typeface="Arial"/>
              </a:rPr>
              <a:t>والخلط</a:t>
            </a:r>
            <a:r>
              <a:rPr lang="en-US" sz="2400" dirty="0">
                <a:ea typeface="Calibri"/>
                <a:cs typeface="Arial"/>
              </a:rPr>
              <a:t>..</a:t>
            </a:r>
          </a:p>
          <a:p>
            <a:pPr marL="0" indent="0" algn="just" rtl="1">
              <a:lnSpc>
                <a:spcPct val="150000"/>
              </a:lnSpc>
              <a:spcBef>
                <a:spcPts val="0"/>
              </a:spcBef>
              <a:spcAft>
                <a:spcPts val="1000"/>
              </a:spcAft>
              <a:buNone/>
            </a:pPr>
            <a:r>
              <a:rPr lang="ar-SA" sz="2400" dirty="0">
                <a:ea typeface="Calibri"/>
              </a:rPr>
              <a:t>2- تجنب المواقع الملوثة باي مصدر تلوث يعتقد بأنه يؤثر على قياس الملوحة ومكوناتها</a:t>
            </a:r>
            <a:r>
              <a:rPr lang="en-US" sz="2400" dirty="0">
                <a:latin typeface="Arial"/>
                <a:ea typeface="Calibri"/>
                <a:cs typeface="Arial"/>
              </a:rPr>
              <a:t>.  </a:t>
            </a:r>
            <a:endParaRPr lang="en-US" sz="2400" dirty="0">
              <a:ea typeface="Calibri"/>
              <a:cs typeface="Arial"/>
            </a:endParaRPr>
          </a:p>
          <a:p>
            <a:pPr marL="0" indent="0" algn="just" rtl="1">
              <a:lnSpc>
                <a:spcPct val="150000"/>
              </a:lnSpc>
              <a:spcBef>
                <a:spcPts val="0"/>
              </a:spcBef>
              <a:spcAft>
                <a:spcPts val="1000"/>
              </a:spcAft>
              <a:buNone/>
            </a:pPr>
            <a:r>
              <a:rPr lang="ar-SA" sz="2400" dirty="0">
                <a:ea typeface="Calibri"/>
              </a:rPr>
              <a:t>3- في حالة وجود قشرة ملحية، فيجب أخذ عينة منفردة ممثلة للقشرة الملحية، بعد ذلك يتم أخذ العينات الأخرى وحسب الأفاق المشخصة، وفي حالة عدم تغيير الأفاق، فينصح بأخذ عينات متقاربة بالعمق من الطبقات السطحية وبأعماق متباعدة نسبياً من الطبقات السفلى لمقد التربة، مثال ذلك 0-10 و10-20 و20-30 30-50 و50-70 و70-100 و100-150 و150-200 سم  ولحد الماء الأرضي.</a:t>
            </a:r>
            <a:endParaRPr lang="en-US" sz="2400" dirty="0">
              <a:ea typeface="Calibri"/>
              <a:cs typeface="Arial"/>
            </a:endParaRPr>
          </a:p>
          <a:p>
            <a:pPr marL="0" indent="0" algn="just" rtl="1">
              <a:lnSpc>
                <a:spcPct val="150000"/>
              </a:lnSpc>
              <a:spcBef>
                <a:spcPts val="0"/>
              </a:spcBef>
              <a:spcAft>
                <a:spcPts val="1000"/>
              </a:spcAft>
              <a:buNone/>
            </a:pPr>
            <a:r>
              <a:rPr lang="ar-SA" sz="2400" dirty="0">
                <a:ea typeface="Calibri"/>
              </a:rPr>
              <a:t>4- ينصح عادة يأخذ بعض العينات من الأعماق دون مستوى الماء</a:t>
            </a:r>
            <a:r>
              <a:rPr lang="en-US" sz="2400" dirty="0">
                <a:ea typeface="Calibri"/>
                <a:cs typeface="Arial"/>
              </a:rPr>
              <a:t> </a:t>
            </a:r>
            <a:r>
              <a:rPr lang="en-US" sz="2400" dirty="0" err="1">
                <a:ea typeface="Calibri"/>
                <a:cs typeface="Arial"/>
              </a:rPr>
              <a:t>الارضي</a:t>
            </a:r>
            <a:r>
              <a:rPr lang="en-US" sz="2400" dirty="0">
                <a:latin typeface="Arial"/>
                <a:ea typeface="Calibri"/>
                <a:cs typeface="Arial"/>
              </a:rPr>
              <a:t>.</a:t>
            </a:r>
            <a:endParaRPr lang="en-US" sz="2400" dirty="0">
              <a:ea typeface="Calibri"/>
              <a:cs typeface="Arial"/>
            </a:endParaRPr>
          </a:p>
          <a:p>
            <a:pPr marL="0" indent="0" algn="just" rtl="1">
              <a:lnSpc>
                <a:spcPct val="150000"/>
              </a:lnSpc>
              <a:spcBef>
                <a:spcPts val="0"/>
              </a:spcBef>
              <a:spcAft>
                <a:spcPts val="1000"/>
              </a:spcAft>
              <a:buNone/>
            </a:pPr>
            <a:r>
              <a:rPr lang="ar-SA" sz="2400" dirty="0">
                <a:ea typeface="Calibri"/>
              </a:rPr>
              <a:t>5- عند المقارنة، ينصح بأخذ العينات خلال نفس الفترات الزمنية. </a:t>
            </a:r>
            <a:endParaRPr lang="en-US" sz="2400" dirty="0">
              <a:ea typeface="Calibri"/>
              <a:cs typeface="Arial"/>
            </a:endParaRPr>
          </a:p>
          <a:p>
            <a:pPr marL="0" indent="0" algn="just" rtl="1">
              <a:lnSpc>
                <a:spcPct val="150000"/>
              </a:lnSpc>
              <a:spcBef>
                <a:spcPts val="0"/>
              </a:spcBef>
              <a:spcAft>
                <a:spcPts val="1000"/>
              </a:spcAft>
              <a:buNone/>
            </a:pPr>
            <a:r>
              <a:rPr lang="ar-IQ" sz="2400" dirty="0" smtClean="0">
                <a:ea typeface="Calibri"/>
              </a:rPr>
              <a:t>6</a:t>
            </a:r>
            <a:r>
              <a:rPr lang="ar-SA" sz="2400" dirty="0" smtClean="0">
                <a:ea typeface="Calibri"/>
              </a:rPr>
              <a:t>- </a:t>
            </a:r>
            <a:r>
              <a:rPr lang="ar-SA" sz="2400" dirty="0">
                <a:ea typeface="Calibri"/>
              </a:rPr>
              <a:t>يجب اجراء القياسات والتحاليل التالية لعينات التربة</a:t>
            </a:r>
            <a:r>
              <a:rPr lang="en-US" sz="2400" dirty="0">
                <a:ea typeface="Calibri"/>
                <a:cs typeface="Arial"/>
              </a:rPr>
              <a:t>:-  </a:t>
            </a:r>
            <a:r>
              <a:rPr lang="en-US" sz="2400" dirty="0" err="1">
                <a:ea typeface="Calibri"/>
                <a:cs typeface="Arial"/>
              </a:rPr>
              <a:t>قياس</a:t>
            </a:r>
            <a:r>
              <a:rPr lang="en-US" sz="2400" dirty="0">
                <a:ea typeface="Calibri"/>
                <a:cs typeface="Arial"/>
              </a:rPr>
              <a:t> </a:t>
            </a:r>
            <a:r>
              <a:rPr lang="en-US" sz="2400" dirty="0" err="1">
                <a:ea typeface="Calibri"/>
                <a:cs typeface="Arial"/>
              </a:rPr>
              <a:t>التوصيل</a:t>
            </a:r>
            <a:r>
              <a:rPr lang="en-US" sz="2400" dirty="0">
                <a:ea typeface="Calibri"/>
                <a:cs typeface="Arial"/>
              </a:rPr>
              <a:t> </a:t>
            </a:r>
            <a:r>
              <a:rPr lang="en-US" sz="2400" dirty="0" err="1">
                <a:ea typeface="Calibri"/>
                <a:cs typeface="Arial"/>
              </a:rPr>
              <a:t>الكهربائي</a:t>
            </a:r>
            <a:r>
              <a:rPr lang="en-US" sz="2400" dirty="0">
                <a:ea typeface="Calibri"/>
                <a:cs typeface="Arial"/>
              </a:rPr>
              <a:t> </a:t>
            </a:r>
            <a:r>
              <a:rPr lang="en-US" sz="2400" dirty="0" err="1">
                <a:ea typeface="Calibri"/>
                <a:cs typeface="Arial"/>
              </a:rPr>
              <a:t>ودرجة</a:t>
            </a:r>
            <a:r>
              <a:rPr lang="en-US" sz="2400" dirty="0">
                <a:ea typeface="Calibri"/>
                <a:cs typeface="Arial"/>
              </a:rPr>
              <a:t> </a:t>
            </a:r>
            <a:r>
              <a:rPr lang="en-US" sz="2400" dirty="0" err="1">
                <a:ea typeface="Calibri"/>
                <a:cs typeface="Arial"/>
              </a:rPr>
              <a:t>التفاعل</a:t>
            </a:r>
            <a:r>
              <a:rPr lang="en-US" sz="2400" dirty="0">
                <a:ea typeface="Calibri"/>
                <a:cs typeface="Arial"/>
              </a:rPr>
              <a:t> </a:t>
            </a:r>
            <a:r>
              <a:rPr lang="en-US" sz="2400" dirty="0" err="1">
                <a:ea typeface="Calibri"/>
                <a:cs typeface="Arial"/>
              </a:rPr>
              <a:t>الآس</a:t>
            </a:r>
            <a:r>
              <a:rPr lang="en-US" sz="2400" dirty="0">
                <a:ea typeface="Calibri"/>
                <a:cs typeface="Arial"/>
              </a:rPr>
              <a:t> </a:t>
            </a:r>
            <a:r>
              <a:rPr lang="en-US" sz="2400" dirty="0" err="1">
                <a:ea typeface="Calibri"/>
                <a:cs typeface="Arial"/>
              </a:rPr>
              <a:t>الهيدروجيني</a:t>
            </a:r>
            <a:r>
              <a:rPr lang="en-US" sz="2400" dirty="0">
                <a:ea typeface="Calibri"/>
                <a:cs typeface="Arial"/>
              </a:rPr>
              <a:t>) في </a:t>
            </a:r>
            <a:r>
              <a:rPr lang="en-US" sz="2400" dirty="0" err="1">
                <a:ea typeface="Calibri"/>
                <a:cs typeface="Arial"/>
              </a:rPr>
              <a:t>مستخلص</a:t>
            </a:r>
            <a:r>
              <a:rPr lang="en-US" sz="2400" dirty="0">
                <a:ea typeface="Calibri"/>
                <a:cs typeface="Arial"/>
              </a:rPr>
              <a:t> </a:t>
            </a:r>
            <a:r>
              <a:rPr lang="en-US" sz="2400" dirty="0" err="1">
                <a:ea typeface="Calibri"/>
                <a:cs typeface="Arial"/>
              </a:rPr>
              <a:t>العجينة</a:t>
            </a:r>
            <a:r>
              <a:rPr lang="en-US" sz="2400" dirty="0">
                <a:ea typeface="Calibri"/>
                <a:cs typeface="Arial"/>
              </a:rPr>
              <a:t> </a:t>
            </a:r>
            <a:r>
              <a:rPr lang="en-US" sz="2400" dirty="0" err="1">
                <a:ea typeface="Calibri"/>
                <a:cs typeface="Arial"/>
              </a:rPr>
              <a:t>المشبعة</a:t>
            </a:r>
            <a:r>
              <a:rPr lang="en-US" sz="2400" dirty="0">
                <a:ea typeface="Calibri"/>
                <a:cs typeface="Arial"/>
              </a:rPr>
              <a:t> </a:t>
            </a:r>
            <a:r>
              <a:rPr lang="en-US" sz="2400" dirty="0" err="1">
                <a:ea typeface="Calibri"/>
                <a:cs typeface="Arial"/>
              </a:rPr>
              <a:t>والأيونات</a:t>
            </a:r>
            <a:r>
              <a:rPr lang="en-US" sz="2400" dirty="0">
                <a:ea typeface="Calibri"/>
                <a:cs typeface="Arial"/>
              </a:rPr>
              <a:t> </a:t>
            </a:r>
            <a:r>
              <a:rPr lang="en-US" sz="2400" dirty="0" err="1">
                <a:ea typeface="Calibri"/>
                <a:cs typeface="Arial"/>
              </a:rPr>
              <a:t>الرئيسية</a:t>
            </a:r>
            <a:r>
              <a:rPr lang="en-US" sz="2400" dirty="0">
                <a:ea typeface="Calibri"/>
                <a:cs typeface="Arial"/>
              </a:rPr>
              <a:t> </a:t>
            </a:r>
            <a:r>
              <a:rPr lang="en-US" sz="2400" dirty="0" err="1">
                <a:ea typeface="Calibri"/>
                <a:cs typeface="Arial"/>
              </a:rPr>
              <a:t>الموجبة</a:t>
            </a:r>
            <a:r>
              <a:rPr lang="en-US" sz="2400" dirty="0">
                <a:ea typeface="Calibri"/>
                <a:cs typeface="Arial"/>
              </a:rPr>
              <a:t> </a:t>
            </a:r>
            <a:r>
              <a:rPr lang="en-US" sz="2400" dirty="0" err="1" smtClean="0">
                <a:ea typeface="Calibri"/>
                <a:cs typeface="Arial"/>
              </a:rPr>
              <a:t>والسالبة</a:t>
            </a:r>
            <a:endParaRPr lang="en-US" sz="2400" dirty="0">
              <a:ea typeface="Calibri"/>
              <a:cs typeface="Arial"/>
            </a:endParaRPr>
          </a:p>
        </p:txBody>
      </p:sp>
    </p:spTree>
    <p:extLst>
      <p:ext uri="{BB962C8B-B14F-4D97-AF65-F5344CB8AC3E}">
        <p14:creationId xmlns:p14="http://schemas.microsoft.com/office/powerpoint/2010/main" val="10491349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rmAutofit fontScale="77500" lnSpcReduction="20000"/>
          </a:bodyPr>
          <a:lstStyle/>
          <a:p>
            <a:pPr marL="0" lvl="0" indent="0" algn="just" rtl="1">
              <a:lnSpc>
                <a:spcPct val="150000"/>
              </a:lnSpc>
              <a:spcBef>
                <a:spcPts val="0"/>
              </a:spcBef>
              <a:spcAft>
                <a:spcPts val="1000"/>
              </a:spcAft>
              <a:buNone/>
            </a:pPr>
            <a:r>
              <a:rPr lang="en-US" sz="3100" dirty="0" err="1">
                <a:solidFill>
                  <a:prstClr val="black"/>
                </a:solidFill>
                <a:ea typeface="Calibri"/>
                <a:cs typeface="Arial"/>
              </a:rPr>
              <a:t>والنسبة</a:t>
            </a:r>
            <a:r>
              <a:rPr lang="en-US" sz="3100" dirty="0">
                <a:solidFill>
                  <a:prstClr val="black"/>
                </a:solidFill>
                <a:ea typeface="Calibri"/>
                <a:cs typeface="Arial"/>
              </a:rPr>
              <a:t> المؤية </a:t>
            </a:r>
            <a:r>
              <a:rPr lang="en-US" sz="3100" dirty="0" err="1">
                <a:solidFill>
                  <a:prstClr val="black"/>
                </a:solidFill>
                <a:ea typeface="Calibri"/>
                <a:cs typeface="Arial"/>
              </a:rPr>
              <a:t>للصوديوم</a:t>
            </a:r>
            <a:r>
              <a:rPr lang="en-US" sz="3100" dirty="0">
                <a:solidFill>
                  <a:prstClr val="black"/>
                </a:solidFill>
                <a:ea typeface="Calibri"/>
                <a:cs typeface="Arial"/>
              </a:rPr>
              <a:t> </a:t>
            </a:r>
            <a:r>
              <a:rPr lang="en-US" sz="3100" dirty="0" err="1">
                <a:solidFill>
                  <a:prstClr val="black"/>
                </a:solidFill>
                <a:ea typeface="Calibri"/>
                <a:cs typeface="Arial"/>
              </a:rPr>
              <a:t>المتبادل</a:t>
            </a:r>
            <a:r>
              <a:rPr lang="en-US" sz="3100" dirty="0">
                <a:solidFill>
                  <a:prstClr val="black"/>
                </a:solidFill>
                <a:ea typeface="Calibri"/>
                <a:cs typeface="Arial"/>
              </a:rPr>
              <a:t> </a:t>
            </a:r>
            <a:r>
              <a:rPr lang="en-US" sz="3100" dirty="0" err="1">
                <a:solidFill>
                  <a:prstClr val="black"/>
                </a:solidFill>
                <a:ea typeface="Calibri"/>
                <a:cs typeface="Arial"/>
              </a:rPr>
              <a:t>والكلس</a:t>
            </a:r>
            <a:r>
              <a:rPr lang="en-US" sz="3100" dirty="0">
                <a:solidFill>
                  <a:prstClr val="black"/>
                </a:solidFill>
                <a:ea typeface="Calibri"/>
                <a:cs typeface="Arial"/>
              </a:rPr>
              <a:t> </a:t>
            </a:r>
            <a:r>
              <a:rPr lang="en-US" sz="3100" dirty="0" err="1">
                <a:solidFill>
                  <a:prstClr val="black"/>
                </a:solidFill>
                <a:ea typeface="Calibri"/>
                <a:cs typeface="Arial"/>
              </a:rPr>
              <a:t>والجبس</a:t>
            </a:r>
            <a:r>
              <a:rPr lang="en-US" sz="3100" dirty="0">
                <a:solidFill>
                  <a:prstClr val="black"/>
                </a:solidFill>
                <a:ea typeface="Calibri"/>
                <a:cs typeface="Arial"/>
              </a:rPr>
              <a:t> .</a:t>
            </a:r>
          </a:p>
          <a:p>
            <a:pPr marL="0" indent="0" algn="just" rtl="1">
              <a:lnSpc>
                <a:spcPct val="150000"/>
              </a:lnSpc>
              <a:spcBef>
                <a:spcPts val="0"/>
              </a:spcBef>
              <a:spcAft>
                <a:spcPts val="1000"/>
              </a:spcAft>
              <a:buNone/>
            </a:pPr>
            <a:r>
              <a:rPr lang="ar-SA" sz="3100" dirty="0" smtClean="0">
                <a:ea typeface="Calibri"/>
              </a:rPr>
              <a:t>وبعد </a:t>
            </a:r>
            <a:r>
              <a:rPr lang="ar-SA" sz="3100" dirty="0">
                <a:ea typeface="Calibri"/>
              </a:rPr>
              <a:t>أن يتم الحصول على نتائج تحليل العينات يتم تهيئة خارطة للملوحة، ويمكن تمثيل </a:t>
            </a:r>
            <a:r>
              <a:rPr lang="ar-SA" sz="3100" dirty="0" err="1">
                <a:ea typeface="Calibri"/>
              </a:rPr>
              <a:t>الملوجة</a:t>
            </a:r>
            <a:r>
              <a:rPr lang="ar-SA" sz="3100" dirty="0">
                <a:ea typeface="Calibri"/>
              </a:rPr>
              <a:t> على الخارطة حسب الطريقة المناسبة وابسط الطرق المستخدمة الآن هي الطريقة التي</a:t>
            </a:r>
            <a:r>
              <a:rPr lang="en-US" sz="3100" dirty="0">
                <a:ea typeface="Calibri"/>
                <a:cs typeface="Arial"/>
              </a:rPr>
              <a:t> </a:t>
            </a:r>
            <a:r>
              <a:rPr lang="en-US" sz="3100" dirty="0" err="1">
                <a:ea typeface="Calibri"/>
                <a:cs typeface="Arial"/>
              </a:rPr>
              <a:t>يعبر</a:t>
            </a:r>
            <a:r>
              <a:rPr lang="en-US" sz="3100" dirty="0">
                <a:ea typeface="Calibri"/>
                <a:cs typeface="Arial"/>
              </a:rPr>
              <a:t> </a:t>
            </a:r>
            <a:r>
              <a:rPr lang="en-US" sz="3100" dirty="0" err="1">
                <a:ea typeface="Calibri"/>
                <a:cs typeface="Arial"/>
              </a:rPr>
              <a:t>فيها</a:t>
            </a:r>
            <a:r>
              <a:rPr lang="en-US" sz="3100" dirty="0">
                <a:ea typeface="Calibri"/>
                <a:cs typeface="Arial"/>
              </a:rPr>
              <a:t> </a:t>
            </a:r>
            <a:r>
              <a:rPr lang="en-US" sz="3100" dirty="0" err="1">
                <a:ea typeface="Calibri"/>
                <a:cs typeface="Arial"/>
              </a:rPr>
              <a:t>عن</a:t>
            </a:r>
            <a:r>
              <a:rPr lang="en-US" sz="3100" dirty="0">
                <a:ea typeface="Calibri"/>
                <a:cs typeface="Arial"/>
              </a:rPr>
              <a:t> </a:t>
            </a:r>
            <a:r>
              <a:rPr lang="en-US" sz="3100" dirty="0" err="1">
                <a:ea typeface="Calibri"/>
                <a:cs typeface="Arial"/>
              </a:rPr>
              <a:t>الملوحة</a:t>
            </a:r>
            <a:r>
              <a:rPr lang="en-US" sz="3100" dirty="0">
                <a:ea typeface="Calibri"/>
                <a:cs typeface="Arial"/>
              </a:rPr>
              <a:t> </a:t>
            </a:r>
            <a:r>
              <a:rPr lang="en-US" sz="3100" dirty="0" err="1">
                <a:ea typeface="Calibri"/>
                <a:cs typeface="Arial"/>
              </a:rPr>
              <a:t>بكسر</a:t>
            </a:r>
            <a:r>
              <a:rPr lang="en-US" sz="3100" dirty="0">
                <a:ea typeface="Calibri"/>
                <a:cs typeface="Arial"/>
              </a:rPr>
              <a:t> </a:t>
            </a:r>
            <a:r>
              <a:rPr lang="en-US" sz="3100" dirty="0" err="1">
                <a:ea typeface="Calibri"/>
                <a:cs typeface="Arial"/>
              </a:rPr>
              <a:t>يمثل</a:t>
            </a:r>
            <a:r>
              <a:rPr lang="en-US" sz="3100" dirty="0">
                <a:ea typeface="Calibri"/>
                <a:cs typeface="Arial"/>
              </a:rPr>
              <a:t> </a:t>
            </a:r>
            <a:r>
              <a:rPr lang="en-US" sz="3100" dirty="0" err="1">
                <a:ea typeface="Calibri"/>
                <a:cs typeface="Arial"/>
              </a:rPr>
              <a:t>فيه</a:t>
            </a:r>
            <a:r>
              <a:rPr lang="en-US" sz="3100" dirty="0">
                <a:ea typeface="Calibri"/>
                <a:cs typeface="Arial"/>
              </a:rPr>
              <a:t> </a:t>
            </a:r>
            <a:r>
              <a:rPr lang="en-US" sz="3100" dirty="0" err="1">
                <a:ea typeface="Calibri"/>
                <a:cs typeface="Arial"/>
              </a:rPr>
              <a:t>البسط</a:t>
            </a:r>
            <a:r>
              <a:rPr lang="en-US" sz="3100" dirty="0">
                <a:ea typeface="Calibri"/>
                <a:cs typeface="Arial"/>
              </a:rPr>
              <a:t> </a:t>
            </a:r>
            <a:r>
              <a:rPr lang="en-US" sz="3100" dirty="0" err="1">
                <a:ea typeface="Calibri"/>
                <a:cs typeface="Arial"/>
              </a:rPr>
              <a:t>التوصيل</a:t>
            </a:r>
            <a:r>
              <a:rPr lang="en-US" sz="3100" dirty="0">
                <a:ea typeface="Calibri"/>
                <a:cs typeface="Arial"/>
              </a:rPr>
              <a:t> </a:t>
            </a:r>
            <a:r>
              <a:rPr lang="en-US" sz="3100" dirty="0" err="1">
                <a:ea typeface="Calibri"/>
                <a:cs typeface="Arial"/>
              </a:rPr>
              <a:t>الكهربائي</a:t>
            </a:r>
            <a:r>
              <a:rPr lang="en-US" sz="3100" dirty="0">
                <a:ea typeface="Calibri"/>
                <a:cs typeface="Arial"/>
              </a:rPr>
              <a:t> في الطبقة السطحية </a:t>
            </a:r>
            <a:r>
              <a:rPr lang="en-US" sz="3100" dirty="0" smtClean="0">
                <a:ea typeface="Calibri"/>
                <a:cs typeface="Arial"/>
              </a:rPr>
              <a:t>(</a:t>
            </a:r>
            <a:r>
              <a:rPr lang="ar-IQ" sz="3100" dirty="0" smtClean="0">
                <a:ea typeface="Calibri"/>
                <a:cs typeface="Arial"/>
              </a:rPr>
              <a:t>0</a:t>
            </a:r>
            <a:r>
              <a:rPr lang="en-US" sz="3100" dirty="0" smtClean="0">
                <a:ea typeface="Calibri"/>
                <a:cs typeface="Arial"/>
              </a:rPr>
              <a:t> </a:t>
            </a:r>
            <a:r>
              <a:rPr lang="en-US" sz="3100" dirty="0">
                <a:ea typeface="Calibri"/>
                <a:cs typeface="Arial"/>
              </a:rPr>
              <a:t>- </a:t>
            </a:r>
            <a:r>
              <a:rPr lang="ar-IQ" sz="3100" dirty="0" smtClean="0">
                <a:ea typeface="Calibri"/>
                <a:cs typeface="Arial"/>
              </a:rPr>
              <a:t>30</a:t>
            </a:r>
            <a:r>
              <a:rPr lang="en-US" sz="3100" dirty="0" smtClean="0">
                <a:ea typeface="Calibri"/>
                <a:cs typeface="Arial"/>
              </a:rPr>
              <a:t> </a:t>
            </a:r>
            <a:r>
              <a:rPr lang="en-US" sz="3100" dirty="0" err="1">
                <a:ea typeface="Calibri"/>
                <a:cs typeface="Arial"/>
              </a:rPr>
              <a:t>سم</a:t>
            </a:r>
            <a:r>
              <a:rPr lang="en-US" sz="3100" dirty="0">
                <a:ea typeface="Calibri"/>
                <a:cs typeface="Arial"/>
              </a:rPr>
              <a:t>) </a:t>
            </a:r>
            <a:r>
              <a:rPr lang="en-US" sz="3100" dirty="0" err="1">
                <a:ea typeface="Calibri"/>
                <a:cs typeface="Arial"/>
              </a:rPr>
              <a:t>ويمثل</a:t>
            </a:r>
            <a:r>
              <a:rPr lang="en-US" sz="3100" dirty="0">
                <a:ea typeface="Calibri"/>
                <a:cs typeface="Arial"/>
              </a:rPr>
              <a:t> </a:t>
            </a:r>
            <a:r>
              <a:rPr lang="en-US" sz="3100" dirty="0" err="1">
                <a:ea typeface="Calibri"/>
                <a:cs typeface="Arial"/>
              </a:rPr>
              <a:t>فيه</a:t>
            </a:r>
            <a:r>
              <a:rPr lang="en-US" sz="3100" dirty="0">
                <a:ea typeface="Calibri"/>
                <a:cs typeface="Arial"/>
              </a:rPr>
              <a:t> </a:t>
            </a:r>
            <a:r>
              <a:rPr lang="en-US" sz="3100" dirty="0" err="1">
                <a:ea typeface="Calibri"/>
                <a:cs typeface="Arial"/>
              </a:rPr>
              <a:t>المقام</a:t>
            </a:r>
            <a:r>
              <a:rPr lang="en-US" sz="3100" dirty="0">
                <a:ea typeface="Calibri"/>
                <a:cs typeface="Arial"/>
              </a:rPr>
              <a:t> </a:t>
            </a:r>
            <a:r>
              <a:rPr lang="en-US" sz="3100" dirty="0" err="1">
                <a:ea typeface="Calibri"/>
                <a:cs typeface="Arial"/>
              </a:rPr>
              <a:t>معدل</a:t>
            </a:r>
            <a:r>
              <a:rPr lang="en-US" sz="3100" dirty="0">
                <a:ea typeface="Calibri"/>
                <a:cs typeface="Arial"/>
              </a:rPr>
              <a:t> </a:t>
            </a:r>
            <a:r>
              <a:rPr lang="en-US" sz="3100" dirty="0" err="1">
                <a:ea typeface="Calibri"/>
                <a:cs typeface="Arial"/>
              </a:rPr>
              <a:t>التوصيل</a:t>
            </a:r>
            <a:r>
              <a:rPr lang="en-US" sz="3100" dirty="0">
                <a:ea typeface="Calibri"/>
                <a:cs typeface="Arial"/>
              </a:rPr>
              <a:t> </a:t>
            </a:r>
            <a:r>
              <a:rPr lang="en-US" sz="3100" dirty="0" err="1">
                <a:ea typeface="Calibri"/>
                <a:cs typeface="Arial"/>
              </a:rPr>
              <a:t>الكهربائي</a:t>
            </a:r>
            <a:r>
              <a:rPr lang="en-US" sz="3100" dirty="0">
                <a:ea typeface="Calibri"/>
                <a:cs typeface="Arial"/>
              </a:rPr>
              <a:t> في </a:t>
            </a:r>
            <a:r>
              <a:rPr lang="en-US" sz="3100" dirty="0" err="1">
                <a:ea typeface="Calibri"/>
                <a:cs typeface="Arial"/>
              </a:rPr>
              <a:t>بقية</a:t>
            </a:r>
            <a:r>
              <a:rPr lang="en-US" sz="3100" dirty="0">
                <a:ea typeface="Calibri"/>
                <a:cs typeface="Arial"/>
              </a:rPr>
              <a:t> </a:t>
            </a:r>
            <a:r>
              <a:rPr lang="en-US" sz="3100" dirty="0" err="1">
                <a:ea typeface="Calibri"/>
                <a:cs typeface="Arial"/>
              </a:rPr>
              <a:t>المقد</a:t>
            </a:r>
            <a:r>
              <a:rPr lang="en-US" sz="3100" dirty="0">
                <a:ea typeface="Calibri"/>
                <a:cs typeface="Arial"/>
              </a:rPr>
              <a:t>، </a:t>
            </a:r>
            <a:r>
              <a:rPr lang="en-US" sz="3100" dirty="0" err="1">
                <a:ea typeface="Calibri"/>
                <a:cs typeface="Arial"/>
              </a:rPr>
              <a:t>وفي</a:t>
            </a:r>
            <a:r>
              <a:rPr lang="en-US" sz="3100" dirty="0">
                <a:ea typeface="Calibri"/>
                <a:cs typeface="Arial"/>
              </a:rPr>
              <a:t> هذا </a:t>
            </a:r>
            <a:r>
              <a:rPr lang="en-US" sz="3100" dirty="0" err="1">
                <a:ea typeface="Calibri"/>
                <a:cs typeface="Arial"/>
              </a:rPr>
              <a:t>المجال</a:t>
            </a:r>
            <a:r>
              <a:rPr lang="en-US" sz="3100" dirty="0">
                <a:ea typeface="Calibri"/>
                <a:cs typeface="Arial"/>
              </a:rPr>
              <a:t> </a:t>
            </a:r>
            <a:r>
              <a:rPr lang="en-US" sz="3100" dirty="0" err="1">
                <a:ea typeface="Calibri"/>
                <a:cs typeface="Arial"/>
              </a:rPr>
              <a:t>يمكن</a:t>
            </a:r>
            <a:r>
              <a:rPr lang="en-US" sz="3100" dirty="0">
                <a:ea typeface="Calibri"/>
                <a:cs typeface="Arial"/>
              </a:rPr>
              <a:t> </a:t>
            </a:r>
            <a:r>
              <a:rPr lang="en-US" sz="3100" dirty="0" err="1">
                <a:ea typeface="Calibri"/>
                <a:cs typeface="Arial"/>
              </a:rPr>
              <a:t>تحديد</a:t>
            </a:r>
            <a:r>
              <a:rPr lang="en-US" sz="3100" dirty="0">
                <a:ea typeface="Calibri"/>
                <a:cs typeface="Arial"/>
              </a:rPr>
              <a:t> </a:t>
            </a:r>
            <a:r>
              <a:rPr lang="en-US" sz="3100" dirty="0" err="1">
                <a:ea typeface="Calibri"/>
                <a:cs typeface="Arial"/>
              </a:rPr>
              <a:t>أربعة</a:t>
            </a:r>
            <a:r>
              <a:rPr lang="en-US" sz="3100" dirty="0">
                <a:ea typeface="Calibri"/>
                <a:cs typeface="Arial"/>
              </a:rPr>
              <a:t> </a:t>
            </a:r>
            <a:r>
              <a:rPr lang="en-US" sz="3100" dirty="0" err="1">
                <a:ea typeface="Calibri"/>
                <a:cs typeface="Arial"/>
              </a:rPr>
              <a:t>حالات</a:t>
            </a:r>
            <a:r>
              <a:rPr lang="en-US" sz="3100" dirty="0">
                <a:ea typeface="Calibri"/>
                <a:cs typeface="Arial"/>
              </a:rPr>
              <a:t> </a:t>
            </a:r>
            <a:r>
              <a:rPr lang="en-US" sz="3100" dirty="0" err="1">
                <a:ea typeface="Calibri"/>
                <a:cs typeface="Arial"/>
              </a:rPr>
              <a:t>للملوحة</a:t>
            </a:r>
            <a:r>
              <a:rPr lang="en-US" sz="3100" dirty="0">
                <a:ea typeface="Calibri"/>
                <a:cs typeface="Arial"/>
              </a:rPr>
              <a:t> </a:t>
            </a:r>
            <a:r>
              <a:rPr lang="en-US" sz="3100" dirty="0" err="1">
                <a:ea typeface="Calibri"/>
                <a:cs typeface="Arial"/>
              </a:rPr>
              <a:t>وبالشكل</a:t>
            </a:r>
            <a:r>
              <a:rPr lang="en-US" sz="3100" dirty="0">
                <a:ea typeface="Calibri"/>
                <a:cs typeface="Arial"/>
              </a:rPr>
              <a:t> </a:t>
            </a:r>
            <a:r>
              <a:rPr lang="en-US" sz="3100" dirty="0" err="1">
                <a:ea typeface="Calibri"/>
                <a:cs typeface="Arial"/>
              </a:rPr>
              <a:t>التالي</a:t>
            </a:r>
            <a:r>
              <a:rPr lang="en-US" sz="3100" dirty="0">
                <a:ea typeface="Calibri"/>
                <a:cs typeface="Arial"/>
              </a:rPr>
              <a:t>:- </a:t>
            </a:r>
          </a:p>
          <a:p>
            <a:pPr marL="0" indent="0" algn="just" rtl="1">
              <a:lnSpc>
                <a:spcPct val="150000"/>
              </a:lnSpc>
              <a:spcBef>
                <a:spcPts val="0"/>
              </a:spcBef>
              <a:spcAft>
                <a:spcPts val="1000"/>
              </a:spcAft>
              <a:buNone/>
            </a:pPr>
            <a:r>
              <a:rPr lang="ar-SA" sz="3100" dirty="0">
                <a:ea typeface="Calibri"/>
              </a:rPr>
              <a:t> 1- مقد متملح بشكل كلي </a:t>
            </a:r>
            <a:endParaRPr lang="en-US" sz="3100" dirty="0">
              <a:ea typeface="Calibri"/>
              <a:cs typeface="Arial"/>
            </a:endParaRPr>
          </a:p>
          <a:p>
            <a:pPr marL="0" indent="0" algn="just" rtl="1">
              <a:lnSpc>
                <a:spcPct val="150000"/>
              </a:lnSpc>
              <a:spcBef>
                <a:spcPts val="0"/>
              </a:spcBef>
              <a:spcAft>
                <a:spcPts val="1000"/>
              </a:spcAft>
              <a:buNone/>
            </a:pPr>
            <a:r>
              <a:rPr lang="ar-SA" sz="3100" dirty="0">
                <a:ea typeface="Calibri"/>
              </a:rPr>
              <a:t>2- الطبقة السطحية متملحه والطبقة تحت السطحية غير متملحه. </a:t>
            </a:r>
            <a:endParaRPr lang="en-US" sz="3100" dirty="0">
              <a:ea typeface="Calibri"/>
              <a:cs typeface="Arial"/>
            </a:endParaRPr>
          </a:p>
          <a:p>
            <a:pPr marL="0" indent="0" algn="just" rtl="1">
              <a:lnSpc>
                <a:spcPct val="150000"/>
              </a:lnSpc>
              <a:spcBef>
                <a:spcPts val="0"/>
              </a:spcBef>
              <a:spcAft>
                <a:spcPts val="1000"/>
              </a:spcAft>
              <a:buNone/>
            </a:pPr>
            <a:r>
              <a:rPr lang="ar-SA" sz="3100" dirty="0">
                <a:ea typeface="Calibri"/>
              </a:rPr>
              <a:t>3- الطبقة السطحية </a:t>
            </a:r>
            <a:r>
              <a:rPr lang="ar-SA" sz="3100" dirty="0" smtClean="0">
                <a:ea typeface="Calibri"/>
              </a:rPr>
              <a:t>غير </a:t>
            </a:r>
            <a:r>
              <a:rPr lang="ar-SA" sz="3100" dirty="0">
                <a:ea typeface="Calibri"/>
              </a:rPr>
              <a:t>متملحه والطبقة تحت السطحية متملحه .</a:t>
            </a:r>
            <a:r>
              <a:rPr lang="en-US" sz="3100" dirty="0">
                <a:latin typeface="Arial"/>
                <a:ea typeface="Calibri"/>
                <a:cs typeface="Arial"/>
              </a:rPr>
              <a:t>.</a:t>
            </a:r>
            <a:r>
              <a:rPr lang="ar-SA" sz="3100" dirty="0">
                <a:ea typeface="Calibri"/>
              </a:rPr>
              <a:t>.</a:t>
            </a:r>
            <a:endParaRPr lang="en-US" sz="3100" dirty="0">
              <a:ea typeface="Calibri"/>
              <a:cs typeface="Arial"/>
            </a:endParaRPr>
          </a:p>
          <a:p>
            <a:pPr marL="0" indent="0" algn="just" rtl="1">
              <a:lnSpc>
                <a:spcPct val="150000"/>
              </a:lnSpc>
              <a:spcBef>
                <a:spcPts val="0"/>
              </a:spcBef>
              <a:spcAft>
                <a:spcPts val="1000"/>
              </a:spcAft>
              <a:buNone/>
            </a:pPr>
            <a:r>
              <a:rPr lang="ar-SA" sz="3100" dirty="0">
                <a:ea typeface="Calibri"/>
              </a:rPr>
              <a:t>4- مقد غير متملح .</a:t>
            </a:r>
            <a:endParaRPr lang="en-US" sz="3100" dirty="0">
              <a:ea typeface="Calibri"/>
              <a:cs typeface="Arial"/>
            </a:endParaRPr>
          </a:p>
          <a:p>
            <a:pPr marL="0" indent="0" algn="just" rtl="1">
              <a:lnSpc>
                <a:spcPct val="150000"/>
              </a:lnSpc>
              <a:spcBef>
                <a:spcPts val="0"/>
              </a:spcBef>
              <a:spcAft>
                <a:spcPts val="1000"/>
              </a:spcAft>
              <a:buNone/>
            </a:pPr>
            <a:r>
              <a:rPr lang="ar-SA" sz="3100" dirty="0">
                <a:ea typeface="Calibri"/>
              </a:rPr>
              <a:t> اما من ناحية مستويات الملوحة </a:t>
            </a:r>
            <a:r>
              <a:rPr lang="en-US" sz="3100" dirty="0">
                <a:latin typeface="Arial"/>
                <a:ea typeface="Calibri"/>
                <a:cs typeface="Arial"/>
              </a:rPr>
              <a:t>salinity classes </a:t>
            </a:r>
            <a:r>
              <a:rPr lang="ar-SA" sz="3100" dirty="0">
                <a:latin typeface="Arial"/>
                <a:ea typeface="Calibri"/>
              </a:rPr>
              <a:t>فقد اقترحت المستويات التالية التي يمكن استعمالها في خرائط الملوحة</a:t>
            </a:r>
            <a:r>
              <a:rPr lang="en-US" sz="3100" dirty="0">
                <a:latin typeface="Arial"/>
                <a:ea typeface="Calibri"/>
                <a:cs typeface="Arial"/>
              </a:rPr>
              <a:t> </a:t>
            </a:r>
            <a:endParaRPr lang="en-US" sz="3100" dirty="0">
              <a:ea typeface="Calibri"/>
              <a:cs typeface="Arial"/>
            </a:endParaRPr>
          </a:p>
          <a:p>
            <a:pPr marL="0" indent="0">
              <a:buNone/>
            </a:pPr>
            <a:endParaRPr lang="en-US" dirty="0"/>
          </a:p>
        </p:txBody>
      </p:sp>
    </p:spTree>
    <p:extLst>
      <p:ext uri="{BB962C8B-B14F-4D97-AF65-F5344CB8AC3E}">
        <p14:creationId xmlns:p14="http://schemas.microsoft.com/office/powerpoint/2010/main" val="262651706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92696"/>
            <a:ext cx="7560840" cy="4968552"/>
          </a:xfrm>
          <a:prstGeom prst="rect">
            <a:avLst/>
          </a:prstGeom>
          <a:solidFill>
            <a:schemeClr val="bg2">
              <a:lumMod val="75000"/>
            </a:schemeClr>
          </a:solidFill>
          <a:ln>
            <a:noFill/>
          </a:ln>
          <a:effectLst/>
        </p:spPr>
      </p:pic>
    </p:spTree>
    <p:extLst>
      <p:ext uri="{BB962C8B-B14F-4D97-AF65-F5344CB8AC3E}">
        <p14:creationId xmlns:p14="http://schemas.microsoft.com/office/powerpoint/2010/main" val="3044482226"/>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rmAutofit fontScale="85000" lnSpcReduction="10000"/>
          </a:bodyPr>
          <a:lstStyle/>
          <a:p>
            <a:pPr marL="0" indent="0" algn="just" rtl="1">
              <a:lnSpc>
                <a:spcPct val="150000"/>
              </a:lnSpc>
              <a:spcBef>
                <a:spcPts val="0"/>
              </a:spcBef>
              <a:spcAft>
                <a:spcPts val="1000"/>
              </a:spcAft>
              <a:buNone/>
            </a:pPr>
            <a:r>
              <a:rPr lang="ar-SA" sz="2900" dirty="0">
                <a:ea typeface="Calibri"/>
              </a:rPr>
              <a:t>ان تهيئة خارطة الملوحة للمشروع المراد استصلاحه تعتبر ضرورية جداً ، حيث يستفاد من هذه الخارطة في الحسابات اللاحقة كثيراً، وكذلك في تحديد المواقع و المساحة </a:t>
            </a:r>
            <a:r>
              <a:rPr lang="ar-SA" sz="2900" dirty="0" smtClean="0">
                <a:ea typeface="Calibri"/>
              </a:rPr>
              <a:t>الواجب </a:t>
            </a:r>
            <a:r>
              <a:rPr lang="ar-SA" sz="2900" dirty="0">
                <a:ea typeface="Calibri"/>
              </a:rPr>
              <a:t>استصلاحها وان حدود وحدات الملوحة المختلفة في الخارطة تتحدد بناء على تحاليل الملوحة وكذلك</a:t>
            </a:r>
            <a:r>
              <a:rPr lang="en-US" sz="2900" dirty="0">
                <a:ea typeface="Calibri"/>
                <a:cs typeface="Arial"/>
              </a:rPr>
              <a:t> </a:t>
            </a:r>
            <a:r>
              <a:rPr lang="en-US" sz="2900" dirty="0" err="1">
                <a:ea typeface="Calibri"/>
                <a:cs typeface="Arial"/>
              </a:rPr>
              <a:t>الملامح</a:t>
            </a:r>
            <a:r>
              <a:rPr lang="en-US" sz="2900" dirty="0">
                <a:ea typeface="Calibri"/>
                <a:cs typeface="Arial"/>
              </a:rPr>
              <a:t> الطوبغرافيه .</a:t>
            </a:r>
            <a:r>
              <a:rPr lang="en-US" sz="2900" dirty="0" err="1">
                <a:ea typeface="Calibri"/>
                <a:cs typeface="Arial"/>
              </a:rPr>
              <a:t>ويجعل</a:t>
            </a:r>
            <a:r>
              <a:rPr lang="en-US" sz="2900" dirty="0">
                <a:ea typeface="Calibri"/>
                <a:cs typeface="Arial"/>
              </a:rPr>
              <a:t> </a:t>
            </a:r>
            <a:r>
              <a:rPr lang="en-US" sz="2900" dirty="0" err="1">
                <a:ea typeface="Calibri"/>
                <a:cs typeface="Arial"/>
              </a:rPr>
              <a:t>معرفة</a:t>
            </a:r>
            <a:r>
              <a:rPr lang="en-US" sz="2900" dirty="0">
                <a:ea typeface="Calibri"/>
                <a:cs typeface="Arial"/>
              </a:rPr>
              <a:t> </a:t>
            </a:r>
            <a:r>
              <a:rPr lang="en-US" sz="2900" dirty="0" err="1">
                <a:ea typeface="Calibri"/>
                <a:cs typeface="Arial"/>
              </a:rPr>
              <a:t>نوع</a:t>
            </a:r>
            <a:r>
              <a:rPr lang="en-US" sz="2900" dirty="0">
                <a:ea typeface="Calibri"/>
                <a:cs typeface="Arial"/>
              </a:rPr>
              <a:t> </a:t>
            </a:r>
            <a:r>
              <a:rPr lang="en-US" sz="2900" dirty="0" err="1">
                <a:ea typeface="Calibri"/>
                <a:cs typeface="Arial"/>
              </a:rPr>
              <a:t>الاملاح</a:t>
            </a:r>
            <a:r>
              <a:rPr lang="en-US" sz="2900" dirty="0">
                <a:ea typeface="Calibri"/>
                <a:cs typeface="Arial"/>
              </a:rPr>
              <a:t> </a:t>
            </a:r>
            <a:r>
              <a:rPr lang="en-US" sz="2900" dirty="0" err="1">
                <a:ea typeface="Calibri"/>
                <a:cs typeface="Arial"/>
              </a:rPr>
              <a:t>السائدة</a:t>
            </a:r>
            <a:r>
              <a:rPr lang="en-US" sz="2900" dirty="0">
                <a:ea typeface="Calibri"/>
                <a:cs typeface="Arial"/>
              </a:rPr>
              <a:t> في </a:t>
            </a:r>
            <a:r>
              <a:rPr lang="en-US" sz="2900" dirty="0" err="1">
                <a:ea typeface="Calibri"/>
                <a:cs typeface="Arial"/>
              </a:rPr>
              <a:t>التركيب</a:t>
            </a:r>
            <a:r>
              <a:rPr lang="en-US" sz="2900" dirty="0">
                <a:ea typeface="Calibri"/>
                <a:cs typeface="Arial"/>
              </a:rPr>
              <a:t> </a:t>
            </a:r>
            <a:r>
              <a:rPr lang="en-US" sz="2900" dirty="0" err="1">
                <a:ea typeface="Calibri"/>
                <a:cs typeface="Arial"/>
              </a:rPr>
              <a:t>النوعي</a:t>
            </a:r>
            <a:r>
              <a:rPr lang="en-US" sz="2900" dirty="0">
                <a:ea typeface="Calibri"/>
                <a:cs typeface="Arial"/>
              </a:rPr>
              <a:t> </a:t>
            </a:r>
            <a:r>
              <a:rPr lang="en-US" sz="2900" dirty="0" err="1">
                <a:ea typeface="Calibri"/>
                <a:cs typeface="Arial"/>
              </a:rPr>
              <a:t>للأملاح</a:t>
            </a:r>
            <a:r>
              <a:rPr lang="en-US" sz="2900" dirty="0">
                <a:ea typeface="Calibri"/>
                <a:cs typeface="Arial"/>
              </a:rPr>
              <a:t> </a:t>
            </a:r>
            <a:r>
              <a:rPr lang="en-US" sz="2900" dirty="0" err="1">
                <a:ea typeface="Calibri"/>
                <a:cs typeface="Arial"/>
              </a:rPr>
              <a:t>أهمية</a:t>
            </a:r>
            <a:r>
              <a:rPr lang="en-US" sz="2900" dirty="0">
                <a:ea typeface="Calibri"/>
                <a:cs typeface="Arial"/>
              </a:rPr>
              <a:t> </a:t>
            </a:r>
            <a:r>
              <a:rPr lang="en-US" sz="2900" dirty="0" err="1">
                <a:ea typeface="Calibri"/>
                <a:cs typeface="Arial"/>
              </a:rPr>
              <a:t>خاصة</a:t>
            </a:r>
            <a:r>
              <a:rPr lang="en-US" sz="2900" dirty="0">
                <a:ea typeface="Calibri"/>
                <a:cs typeface="Arial"/>
              </a:rPr>
              <a:t> في </a:t>
            </a:r>
            <a:r>
              <a:rPr lang="en-US" sz="2900" dirty="0" err="1">
                <a:ea typeface="Calibri"/>
                <a:cs typeface="Arial"/>
              </a:rPr>
              <a:t>غسل</a:t>
            </a:r>
            <a:r>
              <a:rPr lang="en-US" sz="2900" dirty="0">
                <a:ea typeface="Calibri"/>
                <a:cs typeface="Arial"/>
              </a:rPr>
              <a:t> </a:t>
            </a:r>
            <a:r>
              <a:rPr lang="en-US" sz="2900" dirty="0" err="1">
                <a:ea typeface="Calibri"/>
                <a:cs typeface="Arial"/>
              </a:rPr>
              <a:t>واستصلاح</a:t>
            </a:r>
            <a:r>
              <a:rPr lang="en-US" sz="2900" dirty="0">
                <a:ea typeface="Calibri"/>
                <a:cs typeface="Arial"/>
              </a:rPr>
              <a:t> </a:t>
            </a:r>
            <a:r>
              <a:rPr lang="en-US" sz="2900" dirty="0" err="1">
                <a:ea typeface="Calibri"/>
                <a:cs typeface="Arial"/>
              </a:rPr>
              <a:t>الترب</a:t>
            </a:r>
            <a:r>
              <a:rPr lang="en-US" sz="2900" dirty="0">
                <a:ea typeface="Calibri"/>
                <a:cs typeface="Arial"/>
              </a:rPr>
              <a:t> </a:t>
            </a:r>
            <a:r>
              <a:rPr lang="en-US" sz="2900" dirty="0" err="1">
                <a:ea typeface="Calibri"/>
                <a:cs typeface="Arial"/>
              </a:rPr>
              <a:t>الملحية</a:t>
            </a:r>
            <a:r>
              <a:rPr lang="en-US" sz="2900" dirty="0">
                <a:ea typeface="Calibri"/>
                <a:cs typeface="Arial"/>
              </a:rPr>
              <a:t>، </a:t>
            </a:r>
            <a:r>
              <a:rPr lang="en-US" sz="2900" dirty="0" err="1">
                <a:ea typeface="Calibri"/>
                <a:cs typeface="Arial"/>
              </a:rPr>
              <a:t>حيث</a:t>
            </a:r>
            <a:r>
              <a:rPr lang="en-US" sz="2900" dirty="0">
                <a:ea typeface="Calibri"/>
                <a:cs typeface="Arial"/>
              </a:rPr>
              <a:t> </a:t>
            </a:r>
            <a:r>
              <a:rPr lang="en-US" sz="2900" dirty="0" err="1">
                <a:ea typeface="Calibri"/>
                <a:cs typeface="Arial"/>
              </a:rPr>
              <a:t>تعتمد</a:t>
            </a:r>
            <a:r>
              <a:rPr lang="en-US" sz="2900" dirty="0">
                <a:ea typeface="Calibri"/>
                <a:cs typeface="Arial"/>
              </a:rPr>
              <a:t> </a:t>
            </a:r>
            <a:r>
              <a:rPr lang="en-US" sz="2900" dirty="0" err="1">
                <a:ea typeface="Calibri"/>
                <a:cs typeface="Arial"/>
              </a:rPr>
              <a:t>طريقة</a:t>
            </a:r>
            <a:r>
              <a:rPr lang="ar-SA" sz="2900" dirty="0">
                <a:ea typeface="Calibri"/>
              </a:rPr>
              <a:t> الغسل وموعد الغسل ومدى حاجة التربة إلى المصلحات الكيميائية على نوع الاملاح السائدة في التربة ويتم معرفة نوع الاملاح السائدة من خلال الارتباط النظري للأيونات التي يتم تقديرها في مستخلص العجينة المشبعة . وتأتي  فكرة الارتباط  النظري للأيونات على قابلية الذوبان للأملاح السائدة في الترب الملحية حيث يفترض ان </a:t>
            </a:r>
            <a:r>
              <a:rPr lang="ar-SA" sz="2900" dirty="0" smtClean="0">
                <a:ea typeface="Calibri"/>
              </a:rPr>
              <a:t>الملح</a:t>
            </a:r>
            <a:r>
              <a:rPr lang="ar-IQ" sz="2900" dirty="0" smtClean="0">
                <a:ea typeface="Calibri"/>
              </a:rPr>
              <a:t> الذي</a:t>
            </a:r>
            <a:r>
              <a:rPr lang="ar-SA" sz="2900" dirty="0" smtClean="0">
                <a:ea typeface="Calibri"/>
              </a:rPr>
              <a:t> </a:t>
            </a:r>
            <a:r>
              <a:rPr lang="ar-SA" sz="2900" dirty="0">
                <a:ea typeface="Calibri"/>
              </a:rPr>
              <a:t>يترسب اولا هو الملح الاقل ذوبانا من بين الاملاح الاخرى. وعند اجراء الارتباط النظري يجب التأكد من مجموع الكاتيونات يساوي مجموع الانيونات المقاسة بالملي مكافئ لتر، وبعد التأكد من ذلك يتم  توزيع الأيونات على الاملاح الرئيسية المحتمل</a:t>
            </a:r>
            <a:r>
              <a:rPr lang="en-US" sz="2900" dirty="0">
                <a:ea typeface="Calibri"/>
                <a:cs typeface="Arial"/>
              </a:rPr>
              <a:t> </a:t>
            </a:r>
            <a:r>
              <a:rPr lang="en-US" sz="2900" dirty="0" err="1">
                <a:ea typeface="Calibri"/>
                <a:cs typeface="Arial"/>
              </a:rPr>
              <a:t>تواجدها</a:t>
            </a:r>
            <a:r>
              <a:rPr lang="en-US" sz="2900" dirty="0">
                <a:ea typeface="Calibri"/>
                <a:cs typeface="Arial"/>
              </a:rPr>
              <a:t> </a:t>
            </a:r>
            <a:r>
              <a:rPr lang="en-US" sz="2900" dirty="0" err="1">
                <a:ea typeface="Calibri"/>
                <a:cs typeface="Arial"/>
              </a:rPr>
              <a:t>حسب</a:t>
            </a:r>
            <a:r>
              <a:rPr lang="en-US" sz="2900" dirty="0">
                <a:ea typeface="Calibri"/>
                <a:cs typeface="Arial"/>
              </a:rPr>
              <a:t> </a:t>
            </a:r>
            <a:r>
              <a:rPr lang="en-US" sz="2900" dirty="0" err="1">
                <a:ea typeface="Calibri"/>
                <a:cs typeface="Arial"/>
              </a:rPr>
              <a:t>التسلسل</a:t>
            </a:r>
            <a:r>
              <a:rPr lang="en-US" sz="2900" dirty="0">
                <a:ea typeface="Calibri"/>
                <a:cs typeface="Arial"/>
              </a:rPr>
              <a:t> </a:t>
            </a:r>
            <a:r>
              <a:rPr lang="en-US" sz="2900" dirty="0" err="1">
                <a:ea typeface="Calibri"/>
                <a:cs typeface="Arial"/>
              </a:rPr>
              <a:t>التالي</a:t>
            </a:r>
            <a:r>
              <a:rPr lang="en-US" sz="2900" dirty="0">
                <a:ea typeface="Calibri"/>
                <a:cs typeface="Arial"/>
              </a:rPr>
              <a:t>:-</a:t>
            </a:r>
          </a:p>
          <a:p>
            <a:pPr marL="0" indent="0">
              <a:buNone/>
            </a:pPr>
            <a:endParaRPr lang="en-US" dirty="0"/>
          </a:p>
        </p:txBody>
      </p:sp>
    </p:spTree>
    <p:extLst>
      <p:ext uri="{BB962C8B-B14F-4D97-AF65-F5344CB8AC3E}">
        <p14:creationId xmlns:p14="http://schemas.microsoft.com/office/powerpoint/2010/main" val="2253817242"/>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95536" y="620688"/>
            <a:ext cx="792088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31189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rmAutofit fontScale="92500" lnSpcReduction="10000"/>
          </a:bodyPr>
          <a:lstStyle/>
          <a:p>
            <a:pPr marL="0" indent="0" algn="just" rtl="1">
              <a:lnSpc>
                <a:spcPct val="115000"/>
              </a:lnSpc>
              <a:spcBef>
                <a:spcPts val="0"/>
              </a:spcBef>
              <a:spcAft>
                <a:spcPts val="1000"/>
              </a:spcAft>
              <a:buNone/>
            </a:pPr>
            <a:r>
              <a:rPr lang="ar-SA" sz="3200" dirty="0">
                <a:ea typeface="Calibri"/>
              </a:rPr>
              <a:t>ويقصد بذلك وكمثال أن الكاربونات الذائبة ان وجدت بتركيز معين توزع للارتباط على النحو التالي : أولا مع الكالسيوم لتكوين كاربونات الكالسيوم والمتبقي منها مع المغنيسيوم لتكوين كاربونات المغنسيوم، وفي حالة تبقي جزء منها فيرتبط بالصوديوم لتكوين كاربونات الصوديوم </a:t>
            </a:r>
            <a:r>
              <a:rPr lang="en-US" sz="3200" dirty="0">
                <a:latin typeface="Arial"/>
                <a:ea typeface="Calibri"/>
                <a:cs typeface="Arial"/>
              </a:rPr>
              <a:t>,</a:t>
            </a:r>
            <a:r>
              <a:rPr lang="ar-IQ" sz="3200" dirty="0">
                <a:ea typeface="Calibri"/>
              </a:rPr>
              <a:t>وهكذا بالنسبة الى الكلوريدات على ان يتم طرح كمية الكالسيوم مثلا التي ترتبط مع الكاربونات من كمية الكالسيوم الاصلية .</a:t>
            </a:r>
            <a:r>
              <a:rPr lang="ar-SA" sz="3200" dirty="0">
                <a:ea typeface="Calibri"/>
              </a:rPr>
              <a:t>وهكذا بالنسبة للأيونات الأخرى. بالاضافة الى ذلك يتم حساب بعض القيم التي تعتبر مؤشرات تخدم عملية الاستصلاح مثال ذلك نسبة الكلوريدات : الكبريتات لكشف اتجاه عملية التملح في التربة وكذلك نسبة امتزاز الصوديوم</a:t>
            </a:r>
            <a:r>
              <a:rPr lang="en-US" sz="3200" dirty="0">
                <a:latin typeface="Arial"/>
                <a:ea typeface="Calibri"/>
                <a:cs typeface="Arial"/>
              </a:rPr>
              <a:t> (SAR) </a:t>
            </a:r>
            <a:r>
              <a:rPr lang="ar-SA" sz="3200" dirty="0">
                <a:ea typeface="Calibri"/>
              </a:rPr>
              <a:t>لكشف</a:t>
            </a:r>
            <a:r>
              <a:rPr lang="en-US" sz="3600" dirty="0">
                <a:ea typeface="Calibri"/>
                <a:cs typeface="Arial"/>
              </a:rPr>
              <a:t> </a:t>
            </a:r>
            <a:r>
              <a:rPr lang="en-US" sz="3600" dirty="0" err="1">
                <a:ea typeface="Calibri"/>
                <a:cs typeface="Arial"/>
              </a:rPr>
              <a:t>أتجاه</a:t>
            </a:r>
            <a:r>
              <a:rPr lang="en-US" sz="3600" dirty="0">
                <a:ea typeface="Calibri"/>
                <a:cs typeface="Arial"/>
              </a:rPr>
              <a:t> </a:t>
            </a:r>
            <a:r>
              <a:rPr lang="en-US" sz="3600" dirty="0" err="1">
                <a:ea typeface="Calibri"/>
                <a:cs typeface="Arial"/>
              </a:rPr>
              <a:t>القلوية</a:t>
            </a:r>
            <a:r>
              <a:rPr lang="en-US" sz="3600" dirty="0">
                <a:ea typeface="Calibri"/>
                <a:cs typeface="Arial"/>
              </a:rPr>
              <a:t> (الصودية) في التربة </a:t>
            </a:r>
            <a:r>
              <a:rPr lang="en-US" sz="3600" dirty="0" err="1">
                <a:ea typeface="Calibri"/>
                <a:cs typeface="Arial"/>
              </a:rPr>
              <a:t>المدروسة</a:t>
            </a:r>
            <a:r>
              <a:rPr lang="en-US" sz="3200" dirty="0">
                <a:latin typeface="Arial"/>
                <a:ea typeface="Calibri"/>
                <a:cs typeface="Arial"/>
              </a:rPr>
              <a:t>. </a:t>
            </a:r>
            <a:r>
              <a:rPr lang="ar-SA" sz="3200" dirty="0">
                <a:latin typeface="Arial"/>
                <a:ea typeface="Calibri"/>
              </a:rPr>
              <a:t>ولغرض تبيان توزيع الملوحة والايونات المكونة لها خلال مقد التربة يعبر عن ذلك بياناً أو ما يسمى بـ</a:t>
            </a:r>
            <a:r>
              <a:rPr lang="en-US" sz="3200" dirty="0">
                <a:latin typeface="Arial"/>
                <a:ea typeface="Calibri"/>
                <a:cs typeface="Arial"/>
              </a:rPr>
              <a:t> (Block Diagram) </a:t>
            </a:r>
            <a:r>
              <a:rPr lang="ar-SA" sz="3200" dirty="0">
                <a:ea typeface="Calibri"/>
              </a:rPr>
              <a:t>وكما موضح في الشكل التالي وكمثال على ذلك (شكل (٤)</a:t>
            </a:r>
            <a:endParaRPr lang="en-US" sz="3600" dirty="0">
              <a:ea typeface="Calibri"/>
              <a:cs typeface="Arial"/>
            </a:endParaRPr>
          </a:p>
          <a:p>
            <a:pPr marL="0" indent="0">
              <a:buNone/>
            </a:pPr>
            <a:endParaRPr lang="en-US" dirty="0"/>
          </a:p>
        </p:txBody>
      </p:sp>
    </p:spTree>
    <p:extLst>
      <p:ext uri="{BB962C8B-B14F-4D97-AF65-F5344CB8AC3E}">
        <p14:creationId xmlns:p14="http://schemas.microsoft.com/office/powerpoint/2010/main" val="22710029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08720"/>
          </a:xfrm>
        </p:spPr>
        <p:txBody>
          <a:bodyPr>
            <a:normAutofit fontScale="90000"/>
          </a:bodyPr>
          <a:lstStyle/>
          <a:p>
            <a:pPr algn="l" rtl="1">
              <a:lnSpc>
                <a:spcPct val="115000"/>
              </a:lnSpc>
              <a:spcBef>
                <a:spcPts val="0"/>
              </a:spcBef>
              <a:spcAft>
                <a:spcPts val="1000"/>
              </a:spcAft>
            </a:pPr>
            <a:r>
              <a:rPr lang="ar-IQ" sz="2700" dirty="0" smtClean="0">
                <a:ea typeface="Calibri"/>
                <a:cs typeface="Arial"/>
              </a:rPr>
              <a:t/>
            </a:r>
            <a:br>
              <a:rPr lang="ar-IQ" sz="2700" dirty="0" smtClean="0">
                <a:ea typeface="Calibri"/>
                <a:cs typeface="Arial"/>
              </a:rPr>
            </a:br>
            <a:r>
              <a:rPr lang="ar-IQ" sz="2700" dirty="0">
                <a:ea typeface="Calibri"/>
                <a:cs typeface="Arial"/>
              </a:rPr>
              <a:t/>
            </a:r>
            <a:br>
              <a:rPr lang="ar-IQ" sz="2700" dirty="0">
                <a:ea typeface="Calibri"/>
                <a:cs typeface="Arial"/>
              </a:rPr>
            </a:br>
            <a:r>
              <a:rPr lang="ar-SA" sz="2700" dirty="0" smtClean="0">
                <a:ea typeface="Calibri"/>
                <a:cs typeface="Arial"/>
              </a:rPr>
              <a:t>شكل </a:t>
            </a:r>
            <a:r>
              <a:rPr lang="ar-SA" sz="2700" dirty="0">
                <a:ea typeface="Calibri"/>
                <a:cs typeface="Arial"/>
              </a:rPr>
              <a:t>(4) توزيع الايونات الموجبة والايونات السالبة مع العمق في مقد تربة ملحية في وسط العراق</a:t>
            </a:r>
            <a:r>
              <a:rPr lang="en-US" sz="2700" dirty="0">
                <a:latin typeface="Arial"/>
                <a:ea typeface="Calibri"/>
                <a:cs typeface="Arial"/>
              </a:rPr>
              <a:t>.</a:t>
            </a:r>
            <a:r>
              <a:rPr lang="en-US" sz="3600" dirty="0">
                <a:ea typeface="Calibri"/>
                <a:cs typeface="Arial"/>
              </a:rPr>
              <a:t/>
            </a:r>
            <a:br>
              <a:rPr lang="en-US" sz="3600" dirty="0">
                <a:ea typeface="Calibri"/>
                <a:cs typeface="Arial"/>
              </a:rPr>
            </a:b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8050"/>
            <a:ext cx="8460432" cy="59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56249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9550"/>
            <a:ext cx="9144000" cy="6848450"/>
          </a:xfrm>
          <a:solidFill>
            <a:schemeClr val="bg2">
              <a:lumMod val="75000"/>
            </a:schemeClr>
          </a:solidFill>
        </p:spPr>
        <p:txBody>
          <a:bodyPr>
            <a:normAutofit/>
          </a:bodyPr>
          <a:lstStyle/>
          <a:p>
            <a:pPr marL="0" indent="0" algn="just" rtl="1">
              <a:lnSpc>
                <a:spcPct val="150000"/>
              </a:lnSpc>
              <a:spcBef>
                <a:spcPts val="0"/>
              </a:spcBef>
              <a:spcAft>
                <a:spcPts val="1000"/>
              </a:spcAft>
              <a:buNone/>
            </a:pPr>
            <a:r>
              <a:rPr lang="ar-SA" sz="2800" b="1" u="sng" dirty="0" smtClean="0">
                <a:solidFill>
                  <a:srgbClr val="FFFF00"/>
                </a:solidFill>
                <a:ea typeface="Calibri"/>
              </a:rPr>
              <a:t>ب</a:t>
            </a:r>
            <a:r>
              <a:rPr lang="ar-IQ" sz="2800" b="1" u="sng" dirty="0" smtClean="0">
                <a:solidFill>
                  <a:srgbClr val="FFFF00"/>
                </a:solidFill>
                <a:ea typeface="Calibri"/>
              </a:rPr>
              <a:t>-</a:t>
            </a:r>
            <a:r>
              <a:rPr lang="ar-SA" sz="2800" b="1" u="sng" dirty="0" smtClean="0">
                <a:solidFill>
                  <a:srgbClr val="FFFF00"/>
                </a:solidFill>
                <a:ea typeface="Calibri"/>
              </a:rPr>
              <a:t> </a:t>
            </a:r>
            <a:r>
              <a:rPr lang="ar-SA" sz="2800" b="1" u="sng" dirty="0">
                <a:solidFill>
                  <a:srgbClr val="FFFF00"/>
                </a:solidFill>
                <a:ea typeface="Calibri"/>
              </a:rPr>
              <a:t>تركيب (بناء) ونفاذية مختلف افاق (طبقات) مقد التربة </a:t>
            </a:r>
            <a:r>
              <a:rPr lang="en-US" sz="2800" b="1" u="sng" dirty="0">
                <a:solidFill>
                  <a:srgbClr val="FFFF00"/>
                </a:solidFill>
                <a:latin typeface="Arial"/>
                <a:ea typeface="Calibri"/>
                <a:cs typeface="Arial"/>
              </a:rPr>
              <a:t>:</a:t>
            </a:r>
            <a:endParaRPr lang="en-US" sz="3200" b="1" u="sng" dirty="0">
              <a:solidFill>
                <a:srgbClr val="FFFF00"/>
              </a:solidFill>
              <a:ea typeface="Calibri"/>
              <a:cs typeface="Arial"/>
            </a:endParaRPr>
          </a:p>
          <a:p>
            <a:pPr marL="0" indent="0" algn="just" rtl="1">
              <a:lnSpc>
                <a:spcPct val="150000"/>
              </a:lnSpc>
              <a:spcBef>
                <a:spcPts val="0"/>
              </a:spcBef>
              <a:spcAft>
                <a:spcPts val="1000"/>
              </a:spcAft>
              <a:buNone/>
            </a:pPr>
            <a:r>
              <a:rPr lang="ar-SA" sz="2800" dirty="0">
                <a:ea typeface="Calibri"/>
              </a:rPr>
              <a:t>من الامور التي تلعب دورا في تقرير نجاح عمليات الغسل والاستصلاح هي تركيب ونفاذية مختلف الافاق والطبقات في مقد التربة، حيث تعتمد سرعة وحركة ماء الغسل والاملاح على تركيب ونفاذية طبقات التربة، لذلك يستوجب قياس النفاذية حقلياً ومختبرياً و لمختلف الطبقات وكذلك قياس غيض التربة حقلياً وفي حاله اكتشاف طبقة قليلة النفاذية أو صماء فيجب التوصية بأجراء الحراثة اللازمة العميقة أو المتعامدة ) وذلك بهدف تكسيرها وتسهيل حركة الماء وغسل الاملاح من مقد التربة. أضافة الى ذلك فإن معرفة قيم النفاذية لمختلف طبقات المقد مهمة جدا في حسابات وتصاميم شبكة المبازل. لذلك فان معرفة بعض القيم ذات العلاقة بالخصائص الفيزيائية والمائية للتربة تخدم عملية الغسل</a:t>
            </a:r>
            <a:r>
              <a:rPr lang="en-US" sz="3200" dirty="0">
                <a:latin typeface="Segoe UI"/>
                <a:ea typeface="Calibri"/>
                <a:cs typeface="Arial"/>
              </a:rPr>
              <a:t>.</a:t>
            </a:r>
            <a:endParaRPr lang="en-US" sz="3200" dirty="0">
              <a:ea typeface="Calibri"/>
              <a:cs typeface="Arial"/>
            </a:endParaRPr>
          </a:p>
          <a:p>
            <a:endParaRPr lang="en-US" dirty="0"/>
          </a:p>
        </p:txBody>
      </p:sp>
    </p:spTree>
    <p:extLst>
      <p:ext uri="{BB962C8B-B14F-4D97-AF65-F5344CB8AC3E}">
        <p14:creationId xmlns:p14="http://schemas.microsoft.com/office/powerpoint/2010/main" val="339795138"/>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عنصر نائب للمحتوى 1"/>
          <p:cNvGraphicFramePr>
            <a:graphicFrameLocks noGrp="1"/>
          </p:cNvGraphicFramePr>
          <p:nvPr>
            <p:ph idx="1"/>
            <p:extLst>
              <p:ext uri="{D42A27DB-BD31-4B8C-83A1-F6EECF244321}">
                <p14:modId xmlns:p14="http://schemas.microsoft.com/office/powerpoint/2010/main" val="381340927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830048"/>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lvl="0" indent="0" algn="just" rtl="1">
              <a:lnSpc>
                <a:spcPct val="150000"/>
              </a:lnSpc>
              <a:spcBef>
                <a:spcPts val="0"/>
              </a:spcBef>
              <a:spcAft>
                <a:spcPts val="1000"/>
              </a:spcAft>
              <a:buNone/>
            </a:pPr>
            <a:r>
              <a:rPr lang="ar-SA" sz="3500" dirty="0">
                <a:solidFill>
                  <a:prstClr val="black"/>
                </a:solidFill>
                <a:ea typeface="Calibri"/>
              </a:rPr>
              <a:t>في طبقة الجذور الى الحد الذي يسمح بنمو المحاصيل الزراعية بشكل </a:t>
            </a:r>
            <a:r>
              <a:rPr lang="ar-SA" sz="3500" dirty="0" smtClean="0">
                <a:solidFill>
                  <a:prstClr val="black"/>
                </a:solidFill>
                <a:ea typeface="Calibri"/>
              </a:rPr>
              <a:t>م</a:t>
            </a:r>
            <a:r>
              <a:rPr lang="ar-IQ" sz="3500" dirty="0" smtClean="0">
                <a:solidFill>
                  <a:prstClr val="black"/>
                </a:solidFill>
                <a:ea typeface="Calibri"/>
              </a:rPr>
              <a:t>ناسب</a:t>
            </a:r>
            <a:r>
              <a:rPr lang="ar-SA" sz="3500" dirty="0" smtClean="0">
                <a:solidFill>
                  <a:prstClr val="black"/>
                </a:solidFill>
                <a:ea typeface="Calibri"/>
              </a:rPr>
              <a:t> </a:t>
            </a:r>
            <a:r>
              <a:rPr lang="ar-SA" sz="3500" dirty="0">
                <a:solidFill>
                  <a:prstClr val="black"/>
                </a:solidFill>
                <a:ea typeface="Calibri"/>
              </a:rPr>
              <a:t>وذلك بوجود شبكات البزل الفعالة</a:t>
            </a:r>
            <a:r>
              <a:rPr lang="en-US" sz="3500" dirty="0">
                <a:solidFill>
                  <a:prstClr val="black"/>
                </a:solidFill>
                <a:latin typeface="Arial"/>
                <a:ea typeface="Calibri"/>
                <a:cs typeface="Arial"/>
              </a:rPr>
              <a:t>. </a:t>
            </a:r>
            <a:endParaRPr lang="en-US" sz="3500" dirty="0">
              <a:solidFill>
                <a:prstClr val="black"/>
              </a:solidFill>
              <a:ea typeface="Calibri"/>
              <a:cs typeface="Arial"/>
            </a:endParaRPr>
          </a:p>
          <a:p>
            <a:pPr marL="0" lvl="0" indent="0" algn="just" rtl="1">
              <a:lnSpc>
                <a:spcPct val="150000"/>
              </a:lnSpc>
              <a:spcBef>
                <a:spcPts val="0"/>
              </a:spcBef>
              <a:spcAft>
                <a:spcPts val="1000"/>
              </a:spcAft>
              <a:buNone/>
            </a:pPr>
            <a:r>
              <a:rPr lang="ar-SA" sz="3500" dirty="0" smtClean="0">
                <a:solidFill>
                  <a:prstClr val="black"/>
                </a:solidFill>
                <a:ea typeface="Calibri"/>
              </a:rPr>
              <a:t>ويعتبر </a:t>
            </a:r>
            <a:r>
              <a:rPr lang="ar-SA" sz="3500" dirty="0">
                <a:solidFill>
                  <a:prstClr val="black"/>
                </a:solidFill>
                <a:ea typeface="Calibri"/>
              </a:rPr>
              <a:t>موضوع استصلاح الأراضي الملحية اكثر مجالات الاستصلاح تطبيقاً في العالم وذلك لأتساع مساحة هذه الأراضي على سطح الكرة الارضية. ولقد تجمعت في الوقت الحاضر معلومات وبيانات كثيرة حول هذا الموضوع نتيجة الخبرة العملية والنظرية في مجال استصلاح الأراضي الملحية في العالم. ويتم استصلاح الأراضي الملحية وفق برنامج هندسي - زراعي يتضمن عدد من الخطوات المتسلسلة والمنسقة والتي يؤدي تنفيذها الى تحقيق استصلاح متكامل وناجح </a:t>
            </a:r>
            <a:r>
              <a:rPr lang="en-US" sz="3500" dirty="0">
                <a:solidFill>
                  <a:prstClr val="black"/>
                </a:solidFill>
                <a:latin typeface="Arial"/>
                <a:ea typeface="Calibri"/>
                <a:cs typeface="Arial"/>
              </a:rPr>
              <a:t>(</a:t>
            </a:r>
            <a:r>
              <a:rPr lang="en-US" sz="3500" dirty="0" err="1">
                <a:solidFill>
                  <a:prstClr val="black"/>
                </a:solidFill>
                <a:latin typeface="Arial"/>
                <a:ea typeface="Calibri"/>
                <a:cs typeface="Arial"/>
              </a:rPr>
              <a:t>Elgabaly</a:t>
            </a:r>
            <a:r>
              <a:rPr lang="en-US" sz="3500" dirty="0">
                <a:solidFill>
                  <a:prstClr val="black"/>
                </a:solidFill>
                <a:latin typeface="Arial"/>
                <a:ea typeface="Calibri"/>
                <a:cs typeface="Arial"/>
              </a:rPr>
              <a:t> 1970, </a:t>
            </a:r>
            <a:r>
              <a:rPr lang="en-US" sz="3500" dirty="0" err="1">
                <a:solidFill>
                  <a:prstClr val="black"/>
                </a:solidFill>
                <a:latin typeface="Arial"/>
                <a:ea typeface="Calibri"/>
                <a:cs typeface="Arial"/>
              </a:rPr>
              <a:t>Kovda</a:t>
            </a:r>
            <a:r>
              <a:rPr lang="en-US" sz="3500" dirty="0">
                <a:solidFill>
                  <a:prstClr val="black"/>
                </a:solidFill>
                <a:latin typeface="Arial"/>
                <a:ea typeface="Calibri"/>
                <a:cs typeface="Arial"/>
              </a:rPr>
              <a:t> 1973)</a:t>
            </a:r>
            <a:r>
              <a:rPr lang="ar-SA" sz="3500" dirty="0">
                <a:solidFill>
                  <a:prstClr val="black"/>
                </a:solidFill>
                <a:ea typeface="Calibri"/>
              </a:rPr>
              <a:t>.</a:t>
            </a:r>
            <a:endParaRPr lang="en-US" sz="3500" dirty="0">
              <a:solidFill>
                <a:prstClr val="black"/>
              </a:solidFill>
              <a:ea typeface="Calibri"/>
              <a:cs typeface="Arial"/>
            </a:endParaRPr>
          </a:p>
          <a:p>
            <a:endParaRPr lang="en-US" dirty="0"/>
          </a:p>
        </p:txBody>
      </p:sp>
    </p:spTree>
    <p:extLst>
      <p:ext uri="{BB962C8B-B14F-4D97-AF65-F5344CB8AC3E}">
        <p14:creationId xmlns:p14="http://schemas.microsoft.com/office/powerpoint/2010/main" val="395637289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980728"/>
          </a:xfrm>
          <a:solidFill>
            <a:srgbClr val="92D050"/>
          </a:solidFill>
        </p:spPr>
        <p:txBody>
          <a:bodyPr>
            <a:normAutofit/>
          </a:bodyPr>
          <a:lstStyle/>
          <a:p>
            <a:pPr algn="ctr" rtl="1"/>
            <a:r>
              <a:rPr lang="ar-SA" b="1" u="sng" dirty="0">
                <a:solidFill>
                  <a:srgbClr val="FF0000"/>
                </a:solidFill>
                <a:ea typeface="Calibri"/>
                <a:cs typeface="Segoe UI"/>
              </a:rPr>
              <a:t>برنامج استصلاح الاراضي الملحية </a:t>
            </a:r>
            <a:endParaRPr lang="en-US" dirty="0">
              <a:solidFill>
                <a:srgbClr val="FF0000"/>
              </a:solidFill>
            </a:endParaRPr>
          </a:p>
        </p:txBody>
      </p:sp>
      <p:sp>
        <p:nvSpPr>
          <p:cNvPr id="3" name="عنصر نائب للمحتوى 2"/>
          <p:cNvSpPr>
            <a:spLocks noGrp="1"/>
          </p:cNvSpPr>
          <p:nvPr>
            <p:ph idx="1"/>
          </p:nvPr>
        </p:nvSpPr>
        <p:spPr>
          <a:xfrm>
            <a:off x="0" y="908720"/>
            <a:ext cx="9144000" cy="5949280"/>
          </a:xfrm>
          <a:solidFill>
            <a:schemeClr val="bg2">
              <a:lumMod val="90000"/>
            </a:schemeClr>
          </a:solidFill>
        </p:spPr>
        <p:txBody>
          <a:bodyPr>
            <a:normAutofit lnSpcReduction="10000"/>
          </a:bodyPr>
          <a:lstStyle/>
          <a:p>
            <a:pPr marL="0" indent="0" algn="just" rtl="1">
              <a:lnSpc>
                <a:spcPct val="150000"/>
              </a:lnSpc>
              <a:spcBef>
                <a:spcPts val="0"/>
              </a:spcBef>
              <a:spcAft>
                <a:spcPts val="1000"/>
              </a:spcAft>
              <a:buNone/>
            </a:pPr>
            <a:r>
              <a:rPr lang="ar-SA" sz="2800" dirty="0">
                <a:ea typeface="Calibri"/>
              </a:rPr>
              <a:t>يطلق على مجمل الفعاليات الهندسية - الزراعية المستخدمة في عملية استصلاح الترب الملحية ببرنامج استصلاح الاراضي الملحية، ويتضمن البرنامج عدد من الاعمال والفعاليات المبرمجة والمنسقة التي تهدف الى خفض مستوى الملوحة الى الحد الذي يسمح بنمو النبات والسيطرة على مستوى الماء الارضي عند عمق معين وضمن العمق الحرج وبالتالي تحويل الاراضي الملحية الى أراضي ذات انتاجية عالية </a:t>
            </a:r>
            <a:r>
              <a:rPr lang="en-US" sz="2800" dirty="0">
                <a:latin typeface="Arial"/>
                <a:ea typeface="Calibri"/>
                <a:cs typeface="Arial"/>
              </a:rPr>
              <a:t>.</a:t>
            </a:r>
            <a:endParaRPr lang="en-US" sz="3200" dirty="0">
              <a:ea typeface="Calibri"/>
              <a:cs typeface="Arial"/>
            </a:endParaRPr>
          </a:p>
          <a:p>
            <a:pPr marL="0" indent="0" algn="just" rtl="1">
              <a:lnSpc>
                <a:spcPct val="150000"/>
              </a:lnSpc>
              <a:spcBef>
                <a:spcPts val="0"/>
              </a:spcBef>
              <a:spcAft>
                <a:spcPts val="1000"/>
              </a:spcAft>
              <a:buNone/>
            </a:pPr>
            <a:r>
              <a:rPr lang="ar-SA" sz="2800" dirty="0">
                <a:ea typeface="Calibri"/>
              </a:rPr>
              <a:t>ويتضمن برنامج استصلاح الاراضي الملحية كذلك تحقيق أهداف معينة خاصة بمستقبل هذه الاراضي، </a:t>
            </a:r>
            <a:r>
              <a:rPr lang="ar-IQ" sz="2800" dirty="0" smtClean="0">
                <a:ea typeface="Calibri"/>
              </a:rPr>
              <a:t>ل</a:t>
            </a:r>
            <a:r>
              <a:rPr lang="ar-SA" sz="2800" dirty="0" smtClean="0">
                <a:ea typeface="Calibri"/>
              </a:rPr>
              <a:t>ذلك </a:t>
            </a:r>
            <a:r>
              <a:rPr lang="ar-SA" sz="2800" dirty="0">
                <a:ea typeface="Calibri"/>
              </a:rPr>
              <a:t>يتوجب على القائم بمهمة تنفيذ البرنامج أن يحدد هذه الاهداف قبل المباشرة بتنفيذ اي اعمال أو فعاليات استصلاحيه. </a:t>
            </a:r>
            <a:endParaRPr lang="en-US" sz="3200" dirty="0">
              <a:ea typeface="Calibri"/>
              <a:cs typeface="Arial"/>
            </a:endParaRPr>
          </a:p>
          <a:p>
            <a:pPr marL="0" indent="0">
              <a:buNone/>
            </a:pPr>
            <a:endParaRPr lang="en-US" dirty="0"/>
          </a:p>
        </p:txBody>
      </p:sp>
    </p:spTree>
    <p:extLst>
      <p:ext uri="{BB962C8B-B14F-4D97-AF65-F5344CB8AC3E}">
        <p14:creationId xmlns:p14="http://schemas.microsoft.com/office/powerpoint/2010/main" val="1954047408"/>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92696"/>
          </a:xfrm>
          <a:solidFill>
            <a:schemeClr val="tx2">
              <a:lumMod val="40000"/>
              <a:lumOff val="60000"/>
            </a:schemeClr>
          </a:solidFill>
        </p:spPr>
        <p:txBody>
          <a:bodyPr>
            <a:normAutofit fontScale="90000"/>
          </a:bodyPr>
          <a:lstStyle/>
          <a:p>
            <a:pPr algn="ctr">
              <a:lnSpc>
                <a:spcPct val="150000"/>
              </a:lnSpc>
              <a:spcBef>
                <a:spcPts val="0"/>
              </a:spcBef>
              <a:spcAft>
                <a:spcPts val="1000"/>
              </a:spcAft>
            </a:pPr>
            <a:r>
              <a:rPr lang="ar-IQ" b="1" u="sng" dirty="0" smtClean="0">
                <a:ea typeface="Calibri"/>
                <a:cs typeface="Segoe UI"/>
              </a:rPr>
              <a:t/>
            </a:r>
            <a:br>
              <a:rPr lang="ar-IQ" b="1" u="sng" dirty="0" smtClean="0">
                <a:ea typeface="Calibri"/>
                <a:cs typeface="Segoe UI"/>
              </a:rPr>
            </a:br>
            <a:r>
              <a:rPr lang="ar-SA" b="1" u="sng" dirty="0" smtClean="0">
                <a:solidFill>
                  <a:srgbClr val="FF0000"/>
                </a:solidFill>
                <a:ea typeface="Calibri"/>
                <a:cs typeface="Segoe UI"/>
              </a:rPr>
              <a:t>اهداف استصلاح الأراضي الملحية</a:t>
            </a:r>
            <a:r>
              <a:rPr lang="en-US" sz="3600" dirty="0">
                <a:ea typeface="Calibri"/>
                <a:cs typeface="Arial"/>
              </a:rPr>
              <a:t/>
            </a:r>
            <a:br>
              <a:rPr lang="en-US" sz="3600" dirty="0">
                <a:ea typeface="Calibri"/>
                <a:cs typeface="Arial"/>
              </a:rPr>
            </a:br>
            <a:endParaRPr lang="en-US" dirty="0"/>
          </a:p>
        </p:txBody>
      </p:sp>
      <p:sp>
        <p:nvSpPr>
          <p:cNvPr id="3" name="عنصر نائب للمحتوى 2"/>
          <p:cNvSpPr>
            <a:spLocks noGrp="1"/>
          </p:cNvSpPr>
          <p:nvPr>
            <p:ph idx="1"/>
          </p:nvPr>
        </p:nvSpPr>
        <p:spPr>
          <a:xfrm>
            <a:off x="0" y="692696"/>
            <a:ext cx="9144000" cy="6165304"/>
          </a:xfrm>
          <a:solidFill>
            <a:schemeClr val="bg2">
              <a:lumMod val="90000"/>
            </a:schemeClr>
          </a:solidFill>
        </p:spPr>
        <p:txBody>
          <a:bodyPr>
            <a:normAutofit fontScale="77500" lnSpcReduction="20000"/>
          </a:bodyPr>
          <a:lstStyle/>
          <a:p>
            <a:pPr marL="0" indent="0" algn="just" rtl="1">
              <a:lnSpc>
                <a:spcPct val="150000"/>
              </a:lnSpc>
              <a:spcBef>
                <a:spcPts val="0"/>
              </a:spcBef>
              <a:spcAft>
                <a:spcPts val="1000"/>
              </a:spcAft>
              <a:buNone/>
            </a:pPr>
            <a:r>
              <a:rPr lang="ar-SA" sz="3500" dirty="0">
                <a:ea typeface="Calibri"/>
              </a:rPr>
              <a:t>1- تخفيض مستوى الملوحة في طبقات </a:t>
            </a:r>
            <a:r>
              <a:rPr lang="ar-SA" sz="3500" dirty="0" smtClean="0">
                <a:ea typeface="Calibri"/>
              </a:rPr>
              <a:t>أو </a:t>
            </a:r>
            <a:r>
              <a:rPr lang="ar-SA" sz="3500" dirty="0">
                <a:ea typeface="Calibri"/>
              </a:rPr>
              <a:t>أفاق مقد التربة الى الحد الذي يسمح بزراعة المحاصيل الزراعية بشكل جيد وكذلك </a:t>
            </a:r>
            <a:r>
              <a:rPr lang="ar-SA" sz="3500" dirty="0" smtClean="0">
                <a:ea typeface="Calibri"/>
              </a:rPr>
              <a:t>أعذاب</a:t>
            </a:r>
            <a:r>
              <a:rPr lang="en-US" sz="3500" dirty="0">
                <a:ea typeface="Calibri"/>
                <a:cs typeface="Arial"/>
              </a:rPr>
              <a:t>)</a:t>
            </a:r>
            <a:r>
              <a:rPr lang="en-US" sz="3500" dirty="0" smtClean="0">
                <a:ea typeface="Calibri"/>
                <a:cs typeface="Arial"/>
              </a:rPr>
              <a:t> تحلية</a:t>
            </a:r>
            <a:r>
              <a:rPr lang="en-US" sz="3500" dirty="0">
                <a:ea typeface="Calibri"/>
                <a:cs typeface="Arial"/>
              </a:rPr>
              <a:t>(</a:t>
            </a:r>
            <a:r>
              <a:rPr lang="en-US" sz="3500" dirty="0" smtClean="0">
                <a:ea typeface="Calibri"/>
                <a:cs typeface="Arial"/>
              </a:rPr>
              <a:t> </a:t>
            </a:r>
            <a:r>
              <a:rPr lang="en-US" sz="3500" dirty="0">
                <a:ea typeface="Calibri"/>
                <a:cs typeface="Arial"/>
              </a:rPr>
              <a:t>الطبقة السطحية للماء الأرضي على الأمد البعيد.</a:t>
            </a:r>
          </a:p>
          <a:p>
            <a:pPr marL="0" indent="0" algn="just" rtl="1">
              <a:lnSpc>
                <a:spcPct val="150000"/>
              </a:lnSpc>
              <a:spcBef>
                <a:spcPts val="0"/>
              </a:spcBef>
              <a:spcAft>
                <a:spcPts val="1000"/>
              </a:spcAft>
              <a:buNone/>
            </a:pPr>
            <a:r>
              <a:rPr lang="ar-SA" sz="3500" dirty="0">
                <a:ea typeface="Calibri"/>
              </a:rPr>
              <a:t>2- تخفيض مستوى الماء الأرضي الى العمق المطلوب وحسب ظروف المنطقة بهدف تقليل أو منع مساهمة الماء الأرضي في عملية التملح</a:t>
            </a:r>
            <a:r>
              <a:rPr lang="en-US" sz="3500" dirty="0">
                <a:ea typeface="Calibri"/>
                <a:cs typeface="Arial"/>
              </a:rPr>
              <a:t> وكذلك الحفاظ على مستوى الماء الأرضي ضمن هذا العمق.</a:t>
            </a:r>
          </a:p>
          <a:p>
            <a:pPr marL="0" indent="0" algn="just" rtl="1">
              <a:lnSpc>
                <a:spcPct val="150000"/>
              </a:lnSpc>
              <a:spcBef>
                <a:spcPts val="0"/>
              </a:spcBef>
              <a:spcAft>
                <a:spcPts val="1000"/>
              </a:spcAft>
              <a:buNone/>
            </a:pPr>
            <a:r>
              <a:rPr lang="ar-SA" sz="3500" dirty="0">
                <a:ea typeface="Calibri"/>
              </a:rPr>
              <a:t>3- تخفيض مستوى الصوديوم المتبادل الى حدود معينة وكذلك معادلة كاربونات الصوديوم أن وجدت في التربة، ويحمل هذا الهدف خصوصية معينة في استصلاح الترب الصودية والملحية – الصودية</a:t>
            </a:r>
            <a:r>
              <a:rPr lang="en-US" sz="3500" dirty="0">
                <a:ea typeface="Calibri"/>
                <a:cs typeface="Arial"/>
              </a:rPr>
              <a:t> وترب </a:t>
            </a:r>
            <a:r>
              <a:rPr lang="en-US" sz="3500" dirty="0" smtClean="0">
                <a:ea typeface="Calibri"/>
                <a:cs typeface="Arial"/>
              </a:rPr>
              <a:t>السولونيتس</a:t>
            </a:r>
            <a:r>
              <a:rPr lang="ar-IQ" sz="3500" dirty="0" smtClean="0">
                <a:ea typeface="Calibri"/>
                <a:cs typeface="Arial"/>
              </a:rPr>
              <a:t>.</a:t>
            </a:r>
            <a:endParaRPr lang="en-US" dirty="0"/>
          </a:p>
        </p:txBody>
      </p:sp>
    </p:spTree>
    <p:extLst>
      <p:ext uri="{BB962C8B-B14F-4D97-AF65-F5344CB8AC3E}">
        <p14:creationId xmlns:p14="http://schemas.microsoft.com/office/powerpoint/2010/main" val="286077621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lstStyle/>
          <a:p>
            <a:pPr marL="0" indent="0" algn="just" rtl="1">
              <a:lnSpc>
                <a:spcPct val="150000"/>
              </a:lnSpc>
              <a:spcBef>
                <a:spcPts val="0"/>
              </a:spcBef>
              <a:spcAft>
                <a:spcPts val="1000"/>
              </a:spcAft>
              <a:buNone/>
            </a:pPr>
            <a:r>
              <a:rPr lang="ar-SA" sz="3200" dirty="0">
                <a:ea typeface="Calibri"/>
              </a:rPr>
              <a:t>4- رفع المستوى الخصوبي للترب المستصلحة ومن جميع الوجوه ويشمل ذلك أتخاذ جميع الإجراءات التي تهدف الى تحسين الصفات الكيميائية والفيزيائية والبيولوجية للتربة وكذلك توفير العناصر الغذائية للنبات</a:t>
            </a:r>
            <a:r>
              <a:rPr lang="en-US" sz="3200" dirty="0">
                <a:latin typeface="Arial"/>
                <a:ea typeface="Calibri"/>
                <a:cs typeface="Arial"/>
              </a:rPr>
              <a:t>.</a:t>
            </a:r>
            <a:endParaRPr lang="en-US" sz="3600" dirty="0">
              <a:ea typeface="Calibri"/>
              <a:cs typeface="Arial"/>
            </a:endParaRPr>
          </a:p>
          <a:p>
            <a:pPr marL="0" indent="0" algn="just" rtl="1">
              <a:lnSpc>
                <a:spcPct val="150000"/>
              </a:lnSpc>
              <a:spcBef>
                <a:spcPts val="0"/>
              </a:spcBef>
              <a:spcAft>
                <a:spcPts val="1000"/>
              </a:spcAft>
              <a:buNone/>
            </a:pPr>
            <a:r>
              <a:rPr lang="ar-SA" sz="3200" dirty="0">
                <a:ea typeface="Calibri"/>
              </a:rPr>
              <a:t> 5- اتخاذ كافة الإجراءات للحفاظ على التوازن الملحي للترب المستصلحة ومنع ردة الملوحة</a:t>
            </a:r>
            <a:r>
              <a:rPr lang="en-US" sz="3200" dirty="0">
                <a:latin typeface="Arial"/>
                <a:ea typeface="Calibri"/>
                <a:cs typeface="Arial"/>
              </a:rPr>
              <a:t> (</a:t>
            </a:r>
            <a:r>
              <a:rPr lang="en-US" sz="3200" dirty="0" err="1">
                <a:latin typeface="Arial"/>
                <a:ea typeface="Calibri"/>
                <a:cs typeface="Arial"/>
              </a:rPr>
              <a:t>Resalinization</a:t>
            </a:r>
            <a:r>
              <a:rPr lang="en-US" sz="3200" dirty="0">
                <a:latin typeface="Arial"/>
                <a:ea typeface="Calibri"/>
                <a:cs typeface="Arial"/>
              </a:rPr>
              <a:t>) </a:t>
            </a:r>
            <a:r>
              <a:rPr lang="ar-SA" sz="3200" dirty="0">
                <a:ea typeface="Calibri"/>
              </a:rPr>
              <a:t>فيها</a:t>
            </a:r>
            <a:r>
              <a:rPr lang="en-US" sz="3200" dirty="0">
                <a:latin typeface="Arial"/>
                <a:ea typeface="Calibri"/>
                <a:cs typeface="Arial"/>
              </a:rPr>
              <a:t>.</a:t>
            </a:r>
            <a:endParaRPr lang="en-US" sz="3600" dirty="0">
              <a:ea typeface="Calibri"/>
              <a:cs typeface="Arial"/>
            </a:endParaRPr>
          </a:p>
          <a:p>
            <a:pPr marL="0" indent="0">
              <a:buNone/>
            </a:pPr>
            <a:endParaRPr lang="en-US" dirty="0"/>
          </a:p>
        </p:txBody>
      </p:sp>
    </p:spTree>
    <p:extLst>
      <p:ext uri="{BB962C8B-B14F-4D97-AF65-F5344CB8AC3E}">
        <p14:creationId xmlns:p14="http://schemas.microsoft.com/office/powerpoint/2010/main" val="406311324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737320"/>
          </a:xfrm>
          <a:solidFill>
            <a:schemeClr val="accent1">
              <a:lumMod val="60000"/>
              <a:lumOff val="40000"/>
            </a:schemeClr>
          </a:solidFill>
        </p:spPr>
        <p:txBody>
          <a:bodyPr>
            <a:normAutofit fontScale="90000"/>
          </a:bodyPr>
          <a:lstStyle/>
          <a:p>
            <a:pPr algn="ctr">
              <a:lnSpc>
                <a:spcPct val="115000"/>
              </a:lnSpc>
              <a:spcBef>
                <a:spcPts val="0"/>
              </a:spcBef>
              <a:spcAft>
                <a:spcPts val="1000"/>
              </a:spcAft>
            </a:pPr>
            <a:r>
              <a:rPr lang="ar-IQ" sz="3600" u="sng" dirty="0" smtClean="0">
                <a:ea typeface="Calibri"/>
                <a:cs typeface="Segoe UI"/>
              </a:rPr>
              <a:t/>
            </a:r>
            <a:br>
              <a:rPr lang="ar-IQ" sz="3600" u="sng" dirty="0" smtClean="0">
                <a:ea typeface="Calibri"/>
                <a:cs typeface="Segoe UI"/>
              </a:rPr>
            </a:br>
            <a:r>
              <a:rPr lang="ar-SA" sz="3600" u="sng" dirty="0" smtClean="0">
                <a:solidFill>
                  <a:srgbClr val="FF0000"/>
                </a:solidFill>
                <a:ea typeface="Calibri"/>
                <a:cs typeface="Segoe UI"/>
              </a:rPr>
              <a:t>تنفيذ </a:t>
            </a:r>
            <a:r>
              <a:rPr lang="ar-SA" sz="3600" u="sng" dirty="0">
                <a:solidFill>
                  <a:srgbClr val="FF0000"/>
                </a:solidFill>
                <a:ea typeface="Calibri"/>
                <a:cs typeface="Segoe UI"/>
              </a:rPr>
              <a:t>برنامج استصلاح الاراضي الملحية</a:t>
            </a:r>
            <a:r>
              <a:rPr lang="en-US" sz="3600" dirty="0">
                <a:ea typeface="Calibri"/>
                <a:cs typeface="Arial"/>
              </a:rPr>
              <a:t/>
            </a:r>
            <a:br>
              <a:rPr lang="en-US" sz="3600" dirty="0">
                <a:ea typeface="Calibri"/>
                <a:cs typeface="Arial"/>
              </a:rPr>
            </a:br>
            <a:endParaRPr lang="en-US" dirty="0"/>
          </a:p>
        </p:txBody>
      </p:sp>
      <p:sp>
        <p:nvSpPr>
          <p:cNvPr id="3" name="عنصر نائب للمحتوى 2"/>
          <p:cNvSpPr>
            <a:spLocks noGrp="1"/>
          </p:cNvSpPr>
          <p:nvPr>
            <p:ph idx="1"/>
          </p:nvPr>
        </p:nvSpPr>
        <p:spPr>
          <a:xfrm>
            <a:off x="0" y="692696"/>
            <a:ext cx="9144000" cy="6165304"/>
          </a:xfrm>
          <a:solidFill>
            <a:schemeClr val="bg2">
              <a:lumMod val="75000"/>
            </a:schemeClr>
          </a:solidFill>
        </p:spPr>
        <p:txBody>
          <a:bodyPr>
            <a:noAutofit/>
          </a:bodyPr>
          <a:lstStyle/>
          <a:p>
            <a:pPr marL="0" indent="0" algn="r" rtl="1">
              <a:lnSpc>
                <a:spcPct val="150000"/>
              </a:lnSpc>
              <a:spcBef>
                <a:spcPts val="0"/>
              </a:spcBef>
              <a:buNone/>
            </a:pPr>
            <a:r>
              <a:rPr lang="ar-SA" sz="2800" dirty="0">
                <a:ea typeface="Calibri"/>
              </a:rPr>
              <a:t>ويتم تنفيذ برنامج الاستصلاح حسب المراحل التالية</a:t>
            </a:r>
            <a:r>
              <a:rPr lang="en-US" sz="2800" dirty="0">
                <a:latin typeface="Arial"/>
                <a:ea typeface="Calibri"/>
                <a:cs typeface="Arial"/>
              </a:rPr>
              <a:t>:</a:t>
            </a:r>
            <a:r>
              <a:rPr lang="en-US" sz="2800" dirty="0">
                <a:latin typeface="Segoe UI"/>
                <a:ea typeface="Calibri"/>
                <a:cs typeface="Arial"/>
              </a:rPr>
              <a:t/>
            </a:r>
            <a:br>
              <a:rPr lang="en-US" sz="2800" dirty="0">
                <a:latin typeface="Segoe UI"/>
                <a:ea typeface="Calibri"/>
                <a:cs typeface="Arial"/>
              </a:rPr>
            </a:br>
            <a:r>
              <a:rPr lang="ar-SA" sz="2800" dirty="0">
                <a:solidFill>
                  <a:srgbClr val="FF0000"/>
                </a:solidFill>
                <a:ea typeface="Calibri"/>
                <a:cs typeface="Segoe UI"/>
              </a:rPr>
              <a:t>١</a:t>
            </a:r>
            <a:r>
              <a:rPr lang="en-US" sz="2800" dirty="0">
                <a:solidFill>
                  <a:srgbClr val="FF0000"/>
                </a:solidFill>
                <a:latin typeface="Segoe UI"/>
                <a:ea typeface="Calibri"/>
                <a:cs typeface="Arial"/>
              </a:rPr>
              <a:t>- </a:t>
            </a:r>
            <a:r>
              <a:rPr lang="ar-SA" sz="2800" dirty="0">
                <a:solidFill>
                  <a:srgbClr val="FF0000"/>
                </a:solidFill>
                <a:ea typeface="Calibri"/>
                <a:cs typeface="Segoe UI"/>
              </a:rPr>
              <a:t>المرحلة الأولى: - </a:t>
            </a:r>
            <a:endParaRPr lang="en-US" sz="3200" dirty="0">
              <a:solidFill>
                <a:srgbClr val="FF0000"/>
              </a:solidFill>
              <a:ea typeface="Calibri"/>
              <a:cs typeface="Arial"/>
            </a:endParaRPr>
          </a:p>
          <a:p>
            <a:pPr marL="0" indent="0" algn="just" rtl="1">
              <a:lnSpc>
                <a:spcPct val="150000"/>
              </a:lnSpc>
              <a:spcBef>
                <a:spcPts val="0"/>
              </a:spcBef>
              <a:buNone/>
            </a:pPr>
            <a:r>
              <a:rPr lang="ar-SA" sz="2800" u="sng" dirty="0">
                <a:ea typeface="Calibri"/>
                <a:cs typeface="Segoe UI"/>
              </a:rPr>
              <a:t>المسوحات والتحريات الحقلية والمختبرية</a:t>
            </a:r>
            <a:endParaRPr lang="en-US" sz="3200" dirty="0">
              <a:ea typeface="Calibri"/>
              <a:cs typeface="Arial"/>
            </a:endParaRPr>
          </a:p>
          <a:p>
            <a:pPr marL="0" indent="0" algn="just" rtl="1">
              <a:lnSpc>
                <a:spcPct val="150000"/>
              </a:lnSpc>
              <a:spcBef>
                <a:spcPts val="0"/>
              </a:spcBef>
              <a:buNone/>
            </a:pPr>
            <a:r>
              <a:rPr lang="ar-SA" sz="2800" dirty="0">
                <a:ea typeface="Calibri"/>
              </a:rPr>
              <a:t>وتضم هذه المرحلة جمع وتحليل البيانات التالية</a:t>
            </a:r>
            <a:r>
              <a:rPr lang="en-US" sz="2800" dirty="0">
                <a:latin typeface="Arial"/>
                <a:ea typeface="Calibri"/>
                <a:cs typeface="Arial"/>
              </a:rPr>
              <a:t>:</a:t>
            </a:r>
            <a:endParaRPr lang="en-US" sz="3200" dirty="0">
              <a:ea typeface="Calibri"/>
              <a:cs typeface="Arial"/>
            </a:endParaRPr>
          </a:p>
          <a:p>
            <a:pPr marL="0" indent="0" algn="just" rtl="1">
              <a:buNone/>
            </a:pPr>
            <a:r>
              <a:rPr lang="ar-SA" sz="2800" dirty="0">
                <a:ea typeface="Calibri"/>
              </a:rPr>
              <a:t>1- </a:t>
            </a:r>
            <a:r>
              <a:rPr lang="ar-SA" sz="2800" b="1" u="sng" dirty="0">
                <a:solidFill>
                  <a:srgbClr val="FF0000"/>
                </a:solidFill>
                <a:ea typeface="Calibri"/>
              </a:rPr>
              <a:t>الوصف العام للمشروع وموقعه </a:t>
            </a:r>
            <a:r>
              <a:rPr lang="ar-SA" sz="2800" dirty="0">
                <a:ea typeface="Calibri"/>
              </a:rPr>
              <a:t>، ويشمل تحديد موقع أراضي المشروع المراد استصلاحها على الخارطة، ووصف المشروع على الطبيعة من ناحية بعده وقربه من أقرب مدينة وكذلك وصف طرق النقل المتوفرة القريبة من المشروع، إضافة إلى ذلك يجب وصف معالم الرئيسية الأخرى القريبة من الموقع مثل المنخفضات والمرتفعات وشبكات البزل الرئيسية المجاورة ومصباتها والآبار ومصادر المياه الأخرى المتوفرة القريبة من المشروع، كما يبين بعد المشروع من البحر ان وجد ومدى ارتفاعه عن سطح </a:t>
            </a:r>
            <a:r>
              <a:rPr lang="ar-SA" sz="2800" dirty="0" smtClean="0">
                <a:ea typeface="Calibri"/>
              </a:rPr>
              <a:t>البحر</a:t>
            </a:r>
            <a:r>
              <a:rPr lang="ar-IQ" sz="2800" dirty="0" smtClean="0">
                <a:ea typeface="Calibri"/>
              </a:rPr>
              <a:t>.</a:t>
            </a:r>
            <a:r>
              <a:rPr lang="ar-SA" sz="2800" dirty="0" smtClean="0">
                <a:ea typeface="Calibri"/>
              </a:rPr>
              <a:t> </a:t>
            </a:r>
            <a:endParaRPr lang="en-US" sz="2800" dirty="0"/>
          </a:p>
        </p:txBody>
      </p:sp>
    </p:spTree>
    <p:extLst>
      <p:ext uri="{BB962C8B-B14F-4D97-AF65-F5344CB8AC3E}">
        <p14:creationId xmlns:p14="http://schemas.microsoft.com/office/powerpoint/2010/main" val="658955188"/>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chemeClr val="bg2">
              <a:lumMod val="75000"/>
            </a:schemeClr>
          </a:solidFill>
        </p:spPr>
        <p:txBody>
          <a:bodyPr>
            <a:noAutofit/>
          </a:bodyPr>
          <a:lstStyle/>
          <a:p>
            <a:pPr marL="0" indent="0" algn="just" rtl="1">
              <a:lnSpc>
                <a:spcPct val="150000"/>
              </a:lnSpc>
              <a:spcBef>
                <a:spcPts val="0"/>
              </a:spcBef>
              <a:buNone/>
            </a:pPr>
            <a:r>
              <a:rPr lang="ar-SA" sz="2800" dirty="0">
                <a:ea typeface="Calibri"/>
              </a:rPr>
              <a:t>ومن الضروري أيضاً تبيان ما يحيط المشروع من انشاءات ومشاريع زراعية مجاورة، أن لهذه المعلومات أهمية كبيرة في تقرير كثير من القرارات</a:t>
            </a:r>
            <a:r>
              <a:rPr lang="en-US" sz="3200" dirty="0">
                <a:ea typeface="Calibri"/>
                <a:cs typeface="Arial"/>
              </a:rPr>
              <a:t> ذات العلاقة بالاستصلاح ومستقبل المشروع</a:t>
            </a:r>
            <a:r>
              <a:rPr lang="en-US" sz="2800" dirty="0">
                <a:latin typeface="Arial"/>
                <a:ea typeface="Calibri"/>
                <a:cs typeface="Arial"/>
              </a:rPr>
              <a:t>.</a:t>
            </a:r>
            <a:endParaRPr lang="en-US" sz="3200" dirty="0">
              <a:ea typeface="Calibri"/>
              <a:cs typeface="Arial"/>
            </a:endParaRPr>
          </a:p>
          <a:p>
            <a:pPr marL="0" indent="0" algn="just" rtl="1">
              <a:lnSpc>
                <a:spcPct val="150000"/>
              </a:lnSpc>
              <a:spcBef>
                <a:spcPts val="0"/>
              </a:spcBef>
              <a:spcAft>
                <a:spcPts val="1000"/>
              </a:spcAft>
              <a:buNone/>
            </a:pPr>
            <a:r>
              <a:rPr lang="ar-SA" sz="2800" dirty="0">
                <a:ea typeface="Calibri"/>
              </a:rPr>
              <a:t>٢</a:t>
            </a:r>
            <a:r>
              <a:rPr lang="en-US" sz="2800" dirty="0">
                <a:latin typeface="Arial"/>
                <a:ea typeface="Calibri"/>
                <a:cs typeface="Arial"/>
              </a:rPr>
              <a:t>- </a:t>
            </a:r>
            <a:r>
              <a:rPr lang="ar-SA" sz="2800" b="1" u="sng" dirty="0">
                <a:solidFill>
                  <a:srgbClr val="FF0000"/>
                </a:solidFill>
                <a:ea typeface="Calibri"/>
              </a:rPr>
              <a:t>الظروف المناخية </a:t>
            </a:r>
            <a:r>
              <a:rPr lang="ar-SA" sz="2800" dirty="0">
                <a:ea typeface="Calibri"/>
              </a:rPr>
              <a:t>:- من البيانات المهمة التي تخدم عملية الاستصلاح هي البيانات المتعلقة بالظروف المناخية في المنطقة التي يقع فيها المشروع، ويمكن الاستعانة بأقرب محطة انواء جوية للحصول على مثل هذه البيانات التي تشمل درجات الحرارة وكمية الامطار الساقطة وسرعة التبخر من السطح الحر وسطح التربة وسرعة الريح وغير ذلك من البيانات المناخية على مدار السنة ولسنوات عديدة سابقة ان امكن. حيث يستفاد من هذه البيانات في تحديد أفضل وقت للغسل وكذلك في معرفة مدى مساهمة الامطار الساقطة في عملية الغسل. كما ان </a:t>
            </a:r>
            <a:r>
              <a:rPr lang="ar-SA" sz="2800" dirty="0" smtClean="0">
                <a:ea typeface="Calibri"/>
              </a:rPr>
              <a:t>كثير</a:t>
            </a:r>
            <a:endParaRPr lang="en-US" sz="3200" dirty="0">
              <a:ea typeface="Calibri"/>
              <a:cs typeface="Arial"/>
            </a:endParaRPr>
          </a:p>
        </p:txBody>
      </p:sp>
    </p:spTree>
    <p:extLst>
      <p:ext uri="{BB962C8B-B14F-4D97-AF65-F5344CB8AC3E}">
        <p14:creationId xmlns:p14="http://schemas.microsoft.com/office/powerpoint/2010/main" val="384509850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جاور">
  <a:themeElements>
    <a:clrScheme name="تجاور">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جاور">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196</TotalTime>
  <Words>2181</Words>
  <Application>Microsoft Office PowerPoint</Application>
  <PresentationFormat>عرض على الشاشة (3:4)‏</PresentationFormat>
  <Paragraphs>59</Paragraphs>
  <Slides>28</Slides>
  <Notes>0</Notes>
  <HiddenSlides>0</HiddenSlides>
  <MMClips>0</MMClips>
  <ScaleCrop>false</ScaleCrop>
  <HeadingPairs>
    <vt:vector size="4" baseType="variant">
      <vt:variant>
        <vt:lpstr>نسق</vt:lpstr>
      </vt:variant>
      <vt:variant>
        <vt:i4>1</vt:i4>
      </vt:variant>
      <vt:variant>
        <vt:lpstr>عناوين الشرائح</vt:lpstr>
      </vt:variant>
      <vt:variant>
        <vt:i4>28</vt:i4>
      </vt:variant>
    </vt:vector>
  </HeadingPairs>
  <TitlesOfParts>
    <vt:vector size="29" baseType="lpstr">
      <vt:lpstr>تجاور</vt:lpstr>
      <vt:lpstr>عرض تقديمي في PowerPoint</vt:lpstr>
      <vt:lpstr>عرض تقديمي في PowerPoint</vt:lpstr>
      <vt:lpstr>عرض تقديمي في PowerPoint</vt:lpstr>
      <vt:lpstr>عرض تقديمي في PowerPoint</vt:lpstr>
      <vt:lpstr>برنامج استصلاح الاراضي الملحية </vt:lpstr>
      <vt:lpstr> اهداف استصلاح الأراضي الملحية </vt:lpstr>
      <vt:lpstr>عرض تقديمي في PowerPoint</vt:lpstr>
      <vt:lpstr> تنفيذ برنامج استصلاح الاراضي الملحية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شكل (4) توزيع الايونات الموجبة والايونات السالبة مع العمق في مقد تربة ملحية في وسط العراق.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استصلاح الاراضي الملحية  Reclamation of saline soils </dc:title>
  <dc:creator>jk</dc:creator>
  <cp:lastModifiedBy>jk</cp:lastModifiedBy>
  <cp:revision>35</cp:revision>
  <dcterms:created xsi:type="dcterms:W3CDTF">2024-02-02T17:56:34Z</dcterms:created>
  <dcterms:modified xsi:type="dcterms:W3CDTF">2024-03-06T15:15:39Z</dcterms:modified>
</cp:coreProperties>
</file>